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7" r:id="rId3"/>
    <p:sldId id="293" r:id="rId4"/>
    <p:sldId id="262" r:id="rId5"/>
    <p:sldId id="273" r:id="rId6"/>
    <p:sldId id="263" r:id="rId7"/>
    <p:sldId id="264" r:id="rId8"/>
    <p:sldId id="265" r:id="rId9"/>
    <p:sldId id="294" r:id="rId10"/>
    <p:sldId id="267" r:id="rId11"/>
    <p:sldId id="269" r:id="rId12"/>
    <p:sldId id="268" r:id="rId13"/>
    <p:sldId id="295" r:id="rId14"/>
    <p:sldId id="270" r:id="rId15"/>
    <p:sldId id="260" r:id="rId16"/>
    <p:sldId id="274" r:id="rId17"/>
    <p:sldId id="276" r:id="rId18"/>
    <p:sldId id="298" r:id="rId19"/>
    <p:sldId id="277" r:id="rId20"/>
    <p:sldId id="279" r:id="rId21"/>
    <p:sldId id="280" r:id="rId22"/>
    <p:sldId id="281" r:id="rId23"/>
    <p:sldId id="257" r:id="rId24"/>
    <p:sldId id="296" r:id="rId25"/>
    <p:sldId id="285" r:id="rId26"/>
    <p:sldId id="300" r:id="rId27"/>
    <p:sldId id="286" r:id="rId28"/>
    <p:sldId id="283" r:id="rId29"/>
    <p:sldId id="288" r:id="rId30"/>
    <p:sldId id="289" r:id="rId31"/>
    <p:sldId id="290" r:id="rId32"/>
    <p:sldId id="291" r:id="rId33"/>
    <p:sldId id="287" r:id="rId34"/>
    <p:sldId id="284" r:id="rId35"/>
    <p:sldId id="299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1D39A6-05E8-4C50-9952-0216B8A3C222}">
          <p14:sldIdLst>
            <p14:sldId id="266"/>
          </p14:sldIdLst>
        </p14:section>
        <p14:section name="Summary Section" id="{90D2A881-D060-4E73-ABCE-CDA7274D0856}">
          <p14:sldIdLst>
            <p14:sldId id="297"/>
          </p14:sldIdLst>
        </p14:section>
        <p14:section name="INTRODUCTORY DESCRIPTION OF THE DATA" id="{9878632B-49A9-44DA-A161-FBBE192E7B0F}">
          <p14:sldIdLst>
            <p14:sldId id="293"/>
            <p14:sldId id="262"/>
            <p14:sldId id="273"/>
            <p14:sldId id="263"/>
            <p14:sldId id="264"/>
            <p14:sldId id="265"/>
          </p14:sldIdLst>
        </p14:section>
        <p14:section name="Context and objectives" id="{BD39CC6B-7ECD-42D6-B437-CAF22A2989B1}">
          <p14:sldIdLst>
            <p14:sldId id="294"/>
            <p14:sldId id="267"/>
            <p14:sldId id="269"/>
            <p14:sldId id="268"/>
          </p14:sldIdLst>
        </p14:section>
        <p14:section name="Data pre-processing Imputation of missing Sampling Features engineering " id="{F83603B8-AA06-4242-93C4-8DD6F8166C63}">
          <p14:sldIdLst>
            <p14:sldId id="295"/>
            <p14:sldId id="270"/>
            <p14:sldId id="260"/>
            <p14:sldId id="274"/>
            <p14:sldId id="276"/>
            <p14:sldId id="298"/>
            <p14:sldId id="277"/>
            <p14:sldId id="279"/>
            <p14:sldId id="280"/>
            <p14:sldId id="281"/>
            <p14:sldId id="257"/>
          </p14:sldIdLst>
        </p14:section>
        <p14:section name="Results" id="{4DEEFE1D-AB4A-45E8-9D32-22B127EA2F28}">
          <p14:sldIdLst>
            <p14:sldId id="296"/>
            <p14:sldId id="285"/>
            <p14:sldId id="300"/>
            <p14:sldId id="286"/>
            <p14:sldId id="283"/>
            <p14:sldId id="288"/>
            <p14:sldId id="289"/>
            <p14:sldId id="290"/>
            <p14:sldId id="291"/>
            <p14:sldId id="287"/>
            <p14:sldId id="284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E172"/>
    <a:srgbClr val="43E94B"/>
    <a:srgbClr val="A7F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53831-B5BD-4243-ABAB-B6177129E1B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B9BC290-D8E9-48F6-A29B-74725D029575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We end up with 18 Features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E7B546-82CA-4573-8B6F-A7A0757BF049}" type="parTrans" cxnId="{2B12531D-8A60-4ADA-975A-9D6FD995FE8E}">
      <dgm:prSet/>
      <dgm:spPr/>
      <dgm:t>
        <a:bodyPr/>
        <a:lstStyle/>
        <a:p>
          <a:endParaRPr lang="en-US"/>
        </a:p>
      </dgm:t>
    </dgm:pt>
    <dgm:pt modelId="{69C204F4-BDC7-4B71-BF2B-D336D95FACF3}" type="sibTrans" cxnId="{2B12531D-8A60-4ADA-975A-9D6FD995FE8E}">
      <dgm:prSet/>
      <dgm:spPr/>
      <dgm:t>
        <a:bodyPr/>
        <a:lstStyle/>
        <a:p>
          <a:endParaRPr lang="en-US"/>
        </a:p>
      </dgm:t>
    </dgm:pt>
    <dgm:pt modelId="{75B200C2-0DC3-48E9-AF11-F46E9CB99996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To which we add: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F1AE9B-0DD4-45E9-A223-4B8DCBA39152}" type="parTrans" cxnId="{299AFCE4-9238-477E-B321-8028E19B9047}">
      <dgm:prSet/>
      <dgm:spPr/>
      <dgm:t>
        <a:bodyPr/>
        <a:lstStyle/>
        <a:p>
          <a:endParaRPr lang="en-US"/>
        </a:p>
      </dgm:t>
    </dgm:pt>
    <dgm:pt modelId="{2CB6AF90-FC7F-4CE8-AD7C-E9BCB4C7757E}" type="sibTrans" cxnId="{299AFCE4-9238-477E-B321-8028E19B9047}">
      <dgm:prSet/>
      <dgm:spPr/>
      <dgm:t>
        <a:bodyPr/>
        <a:lstStyle/>
        <a:p>
          <a:endParaRPr lang="en-US"/>
        </a:p>
      </dgm:t>
    </dgm:pt>
    <dgm:pt modelId="{9A91F90B-D4E2-4B93-9F9B-10C925FC5A51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Exponentially Smoothed variables (+ 18 features) 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9B8EF-870A-4182-B937-29EDE53B5B9C}" type="parTrans" cxnId="{479BC5E8-5335-4E4B-B17D-10967492F641}">
      <dgm:prSet/>
      <dgm:spPr/>
      <dgm:t>
        <a:bodyPr/>
        <a:lstStyle/>
        <a:p>
          <a:endParaRPr lang="en-US"/>
        </a:p>
      </dgm:t>
    </dgm:pt>
    <dgm:pt modelId="{DCBD3320-43B9-49AD-9DB4-C2787ED189DA}" type="sibTrans" cxnId="{479BC5E8-5335-4E4B-B17D-10967492F641}">
      <dgm:prSet/>
      <dgm:spPr/>
      <dgm:t>
        <a:bodyPr/>
        <a:lstStyle/>
        <a:p>
          <a:endParaRPr lang="en-US"/>
        </a:p>
      </dgm:t>
    </dgm:pt>
    <dgm:pt modelId="{98105AAC-CCA6-4882-9734-C97ED3D853D4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24 Hours var (ratio var between 0 and 24)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60E824-BEBB-451E-BB09-4AA7434509EA}" type="parTrans" cxnId="{BD69E919-DC3F-4BAF-AF18-897221877DF1}">
      <dgm:prSet/>
      <dgm:spPr/>
      <dgm:t>
        <a:bodyPr/>
        <a:lstStyle/>
        <a:p>
          <a:endParaRPr lang="en-US"/>
        </a:p>
      </dgm:t>
    </dgm:pt>
    <dgm:pt modelId="{3BCD7CE3-C103-4ADE-AB98-8C842C5B6128}" type="sibTrans" cxnId="{BD69E919-DC3F-4BAF-AF18-897221877DF1}">
      <dgm:prSet/>
      <dgm:spPr/>
      <dgm:t>
        <a:bodyPr/>
        <a:lstStyle/>
        <a:p>
          <a:endParaRPr lang="en-US"/>
        </a:p>
      </dgm:t>
    </dgm:pt>
    <dgm:pt modelId="{98A0B120-FC84-4F94-950A-73AC16E1B5FC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Number of the day in the week (ratio var from 0 to 7)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09C85F-B9EB-43D1-9A15-F3069F2D3B1E}" type="parTrans" cxnId="{EFDFB829-23B4-4493-A84D-8E9CDA5E0368}">
      <dgm:prSet/>
      <dgm:spPr/>
      <dgm:t>
        <a:bodyPr/>
        <a:lstStyle/>
        <a:p>
          <a:endParaRPr lang="en-US"/>
        </a:p>
      </dgm:t>
    </dgm:pt>
    <dgm:pt modelId="{EA63CF5D-B564-46B6-9162-7221902F8F79}" type="sibTrans" cxnId="{EFDFB829-23B4-4493-A84D-8E9CDA5E0368}">
      <dgm:prSet/>
      <dgm:spPr/>
      <dgm:t>
        <a:bodyPr/>
        <a:lstStyle/>
        <a:p>
          <a:endParaRPr lang="en-US"/>
        </a:p>
      </dgm:t>
    </dgm:pt>
    <dgm:pt modelId="{E71D976D-2734-434D-A78B-BE3390893129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Weekend dummies (0-1)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A6C409-BB4E-486E-AE3D-C4E9BBBA8933}" type="parTrans" cxnId="{1E2A04CD-4DE1-4DFF-AFDA-A5EE43C12EEF}">
      <dgm:prSet/>
      <dgm:spPr/>
      <dgm:t>
        <a:bodyPr/>
        <a:lstStyle/>
        <a:p>
          <a:endParaRPr lang="en-US"/>
        </a:p>
      </dgm:t>
    </dgm:pt>
    <dgm:pt modelId="{A1804D72-8D43-40C5-9E8C-4941AE893600}" type="sibTrans" cxnId="{1E2A04CD-4DE1-4DFF-AFDA-A5EE43C12EEF}">
      <dgm:prSet/>
      <dgm:spPr/>
      <dgm:t>
        <a:bodyPr/>
        <a:lstStyle/>
        <a:p>
          <a:endParaRPr lang="en-US"/>
        </a:p>
      </dgm:t>
    </dgm:pt>
    <dgm:pt modelId="{13500796-E9B8-43A7-A862-748598B940E4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For a total of </a:t>
          </a:r>
          <a:r>
            <a:rPr lang="en-GB" b="1" u="sng">
              <a:latin typeface="Arial" panose="020B0604020202020204" pitchFamily="34" charset="0"/>
              <a:cs typeface="Arial" panose="020B0604020202020204" pitchFamily="34" charset="0"/>
            </a:rPr>
            <a:t>36 </a:t>
          </a:r>
          <a:r>
            <a:rPr lang="en-GB" u="sng"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r>
            <a:rPr lang="en-GB" b="1" u="sng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u="sng"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en-GB" b="1" u="sng">
              <a:latin typeface="Arial" panose="020B0604020202020204" pitchFamily="34" charset="0"/>
              <a:cs typeface="Arial" panose="020B0604020202020204" pitchFamily="34" charset="0"/>
            </a:rPr>
            <a:t> 1464</a:t>
          </a:r>
          <a:r>
            <a:rPr lang="en-GB" u="sng">
              <a:latin typeface="Arial" panose="020B0604020202020204" pitchFamily="34" charset="0"/>
              <a:cs typeface="Arial" panose="020B0604020202020204" pitchFamily="34" charset="0"/>
            </a:rPr>
            <a:t> observations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EAF039-23A9-4BC7-9727-084B31AF6165}" type="parTrans" cxnId="{7158F89E-D5C6-4FA5-A8EE-12E0EBCC8931}">
      <dgm:prSet/>
      <dgm:spPr/>
      <dgm:t>
        <a:bodyPr/>
        <a:lstStyle/>
        <a:p>
          <a:endParaRPr lang="en-US"/>
        </a:p>
      </dgm:t>
    </dgm:pt>
    <dgm:pt modelId="{5B04BC77-4F92-477D-B12D-C44E3220F90F}" type="sibTrans" cxnId="{7158F89E-D5C6-4FA5-A8EE-12E0EBCC8931}">
      <dgm:prSet/>
      <dgm:spPr/>
      <dgm:t>
        <a:bodyPr/>
        <a:lstStyle/>
        <a:p>
          <a:endParaRPr lang="en-US"/>
        </a:p>
      </dgm:t>
    </dgm:pt>
    <dgm:pt modelId="{DB9EADCE-CD45-4E9D-B143-2590B977CC1E}" type="pres">
      <dgm:prSet presAssocID="{15453831-B5BD-4243-ABAB-B6177129E1BB}" presName="linear" presStyleCnt="0">
        <dgm:presLayoutVars>
          <dgm:dir/>
          <dgm:animLvl val="lvl"/>
          <dgm:resizeHandles val="exact"/>
        </dgm:presLayoutVars>
      </dgm:prSet>
      <dgm:spPr/>
    </dgm:pt>
    <dgm:pt modelId="{F102E82E-6B26-4011-8193-7382918B9F8A}" type="pres">
      <dgm:prSet presAssocID="{5B9BC290-D8E9-48F6-A29B-74725D029575}" presName="parentLin" presStyleCnt="0"/>
      <dgm:spPr/>
    </dgm:pt>
    <dgm:pt modelId="{F2B13B21-DC34-448B-A748-6CEDF0607654}" type="pres">
      <dgm:prSet presAssocID="{5B9BC290-D8E9-48F6-A29B-74725D029575}" presName="parentLeftMargin" presStyleLbl="node1" presStyleIdx="0" presStyleCnt="3"/>
      <dgm:spPr/>
    </dgm:pt>
    <dgm:pt modelId="{DE220AC4-C7AA-4035-A7D5-EBA8E15569A2}" type="pres">
      <dgm:prSet presAssocID="{5B9BC290-D8E9-48F6-A29B-74725D02957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E8A5E4-00FA-4D39-9C03-975A4787EE6A}" type="pres">
      <dgm:prSet presAssocID="{5B9BC290-D8E9-48F6-A29B-74725D029575}" presName="negativeSpace" presStyleCnt="0"/>
      <dgm:spPr/>
    </dgm:pt>
    <dgm:pt modelId="{20D632DF-3FA0-4BF8-937A-E230FFBE0DAF}" type="pres">
      <dgm:prSet presAssocID="{5B9BC290-D8E9-48F6-A29B-74725D029575}" presName="childText" presStyleLbl="conFgAcc1" presStyleIdx="0" presStyleCnt="3">
        <dgm:presLayoutVars>
          <dgm:bulletEnabled val="1"/>
        </dgm:presLayoutVars>
      </dgm:prSet>
      <dgm:spPr/>
    </dgm:pt>
    <dgm:pt modelId="{ABC988EA-0D8A-428D-A217-D649F3D51161}" type="pres">
      <dgm:prSet presAssocID="{69C204F4-BDC7-4B71-BF2B-D336D95FACF3}" presName="spaceBetweenRectangles" presStyleCnt="0"/>
      <dgm:spPr/>
    </dgm:pt>
    <dgm:pt modelId="{FBB5DF17-1F64-4EB8-9453-021595C9DE92}" type="pres">
      <dgm:prSet presAssocID="{75B200C2-0DC3-48E9-AF11-F46E9CB99996}" presName="parentLin" presStyleCnt="0"/>
      <dgm:spPr/>
    </dgm:pt>
    <dgm:pt modelId="{E8A80D35-C00B-4442-9922-5BD36CD2EF6D}" type="pres">
      <dgm:prSet presAssocID="{75B200C2-0DC3-48E9-AF11-F46E9CB99996}" presName="parentLeftMargin" presStyleLbl="node1" presStyleIdx="0" presStyleCnt="3"/>
      <dgm:spPr/>
    </dgm:pt>
    <dgm:pt modelId="{837DBA7A-36DF-49F2-9ED8-608954EB79CF}" type="pres">
      <dgm:prSet presAssocID="{75B200C2-0DC3-48E9-AF11-F46E9CB9999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F9B8B5-5CAD-4D12-BED2-7F867865F6B1}" type="pres">
      <dgm:prSet presAssocID="{75B200C2-0DC3-48E9-AF11-F46E9CB99996}" presName="negativeSpace" presStyleCnt="0"/>
      <dgm:spPr/>
    </dgm:pt>
    <dgm:pt modelId="{1F2B7A90-0840-4904-9341-806F2DCD8D1F}" type="pres">
      <dgm:prSet presAssocID="{75B200C2-0DC3-48E9-AF11-F46E9CB99996}" presName="childText" presStyleLbl="conFgAcc1" presStyleIdx="1" presStyleCnt="3">
        <dgm:presLayoutVars>
          <dgm:bulletEnabled val="1"/>
        </dgm:presLayoutVars>
      </dgm:prSet>
      <dgm:spPr/>
    </dgm:pt>
    <dgm:pt modelId="{0B54B0AA-3713-40BA-9D1E-966E32E04F2E}" type="pres">
      <dgm:prSet presAssocID="{2CB6AF90-FC7F-4CE8-AD7C-E9BCB4C7757E}" presName="spaceBetweenRectangles" presStyleCnt="0"/>
      <dgm:spPr/>
    </dgm:pt>
    <dgm:pt modelId="{D12721DD-4A6D-4D2A-A2D9-E53ADE239655}" type="pres">
      <dgm:prSet presAssocID="{13500796-E9B8-43A7-A862-748598B940E4}" presName="parentLin" presStyleCnt="0"/>
      <dgm:spPr/>
    </dgm:pt>
    <dgm:pt modelId="{D1D24361-E603-4461-9DCE-8E3DE0302B6F}" type="pres">
      <dgm:prSet presAssocID="{13500796-E9B8-43A7-A862-748598B940E4}" presName="parentLeftMargin" presStyleLbl="node1" presStyleIdx="1" presStyleCnt="3"/>
      <dgm:spPr/>
    </dgm:pt>
    <dgm:pt modelId="{9C6823CD-CA0D-4C48-BB42-CBEAE94C9232}" type="pres">
      <dgm:prSet presAssocID="{13500796-E9B8-43A7-A862-748598B940E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9138588-8306-4101-92B2-48FE48AE862A}" type="pres">
      <dgm:prSet presAssocID="{13500796-E9B8-43A7-A862-748598B940E4}" presName="negativeSpace" presStyleCnt="0"/>
      <dgm:spPr/>
    </dgm:pt>
    <dgm:pt modelId="{66072032-D629-4A53-829D-4D59B6424672}" type="pres">
      <dgm:prSet presAssocID="{13500796-E9B8-43A7-A862-748598B940E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FFE0614-4FBD-4CFC-A2DE-7D8A6D6CB7CD}" type="presOf" srcId="{75B200C2-0DC3-48E9-AF11-F46E9CB99996}" destId="{837DBA7A-36DF-49F2-9ED8-608954EB79CF}" srcOrd="1" destOrd="0" presId="urn:microsoft.com/office/officeart/2005/8/layout/list1"/>
    <dgm:cxn modelId="{BD69E919-DC3F-4BAF-AF18-897221877DF1}" srcId="{75B200C2-0DC3-48E9-AF11-F46E9CB99996}" destId="{98105AAC-CCA6-4882-9734-C97ED3D853D4}" srcOrd="1" destOrd="0" parTransId="{F160E824-BEBB-451E-BB09-4AA7434509EA}" sibTransId="{3BCD7CE3-C103-4ADE-AB98-8C842C5B6128}"/>
    <dgm:cxn modelId="{2B12531D-8A60-4ADA-975A-9D6FD995FE8E}" srcId="{15453831-B5BD-4243-ABAB-B6177129E1BB}" destId="{5B9BC290-D8E9-48F6-A29B-74725D029575}" srcOrd="0" destOrd="0" parTransId="{B2E7B546-82CA-4573-8B6F-A7A0757BF049}" sibTransId="{69C204F4-BDC7-4B71-BF2B-D336D95FACF3}"/>
    <dgm:cxn modelId="{EFDFB829-23B4-4493-A84D-8E9CDA5E0368}" srcId="{75B200C2-0DC3-48E9-AF11-F46E9CB99996}" destId="{98A0B120-FC84-4F94-950A-73AC16E1B5FC}" srcOrd="2" destOrd="0" parTransId="{5F09C85F-B9EB-43D1-9A15-F3069F2D3B1E}" sibTransId="{EA63CF5D-B564-46B6-9162-7221902F8F79}"/>
    <dgm:cxn modelId="{0A937339-676B-469D-BE92-0475B1E11308}" type="presOf" srcId="{98105AAC-CCA6-4882-9734-C97ED3D853D4}" destId="{1F2B7A90-0840-4904-9341-806F2DCD8D1F}" srcOrd="0" destOrd="1" presId="urn:microsoft.com/office/officeart/2005/8/layout/list1"/>
    <dgm:cxn modelId="{C062A439-B2A5-4ABD-9E61-14AA4BB9A7F8}" type="presOf" srcId="{13500796-E9B8-43A7-A862-748598B940E4}" destId="{D1D24361-E603-4461-9DCE-8E3DE0302B6F}" srcOrd="0" destOrd="0" presId="urn:microsoft.com/office/officeart/2005/8/layout/list1"/>
    <dgm:cxn modelId="{B9173C5D-F2F6-46DC-B8C9-2EC512C09035}" type="presOf" srcId="{5B9BC290-D8E9-48F6-A29B-74725D029575}" destId="{F2B13B21-DC34-448B-A748-6CEDF0607654}" srcOrd="0" destOrd="0" presId="urn:microsoft.com/office/officeart/2005/8/layout/list1"/>
    <dgm:cxn modelId="{44269746-3780-4FE4-8335-CCE2732BF74A}" type="presOf" srcId="{9A91F90B-D4E2-4B93-9F9B-10C925FC5A51}" destId="{1F2B7A90-0840-4904-9341-806F2DCD8D1F}" srcOrd="0" destOrd="0" presId="urn:microsoft.com/office/officeart/2005/8/layout/list1"/>
    <dgm:cxn modelId="{7409FF90-1EDA-49C5-B063-B5D738161F53}" type="presOf" srcId="{13500796-E9B8-43A7-A862-748598B940E4}" destId="{9C6823CD-CA0D-4C48-BB42-CBEAE94C9232}" srcOrd="1" destOrd="0" presId="urn:microsoft.com/office/officeart/2005/8/layout/list1"/>
    <dgm:cxn modelId="{1A4F2893-FF82-4DD2-ACC2-9BDF7DD3C9B0}" type="presOf" srcId="{75B200C2-0DC3-48E9-AF11-F46E9CB99996}" destId="{E8A80D35-C00B-4442-9922-5BD36CD2EF6D}" srcOrd="0" destOrd="0" presId="urn:microsoft.com/office/officeart/2005/8/layout/list1"/>
    <dgm:cxn modelId="{1862739C-D228-434D-AC69-72A637A2CF39}" type="presOf" srcId="{E71D976D-2734-434D-A78B-BE3390893129}" destId="{1F2B7A90-0840-4904-9341-806F2DCD8D1F}" srcOrd="0" destOrd="3" presId="urn:microsoft.com/office/officeart/2005/8/layout/list1"/>
    <dgm:cxn modelId="{7158F89E-D5C6-4FA5-A8EE-12E0EBCC8931}" srcId="{15453831-B5BD-4243-ABAB-B6177129E1BB}" destId="{13500796-E9B8-43A7-A862-748598B940E4}" srcOrd="2" destOrd="0" parTransId="{DBEAF039-23A9-4BC7-9727-084B31AF6165}" sibTransId="{5B04BC77-4F92-477D-B12D-C44E3220F90F}"/>
    <dgm:cxn modelId="{1E2A04CD-4DE1-4DFF-AFDA-A5EE43C12EEF}" srcId="{75B200C2-0DC3-48E9-AF11-F46E9CB99996}" destId="{E71D976D-2734-434D-A78B-BE3390893129}" srcOrd="3" destOrd="0" parTransId="{C0A6C409-BB4E-486E-AE3D-C4E9BBBA8933}" sibTransId="{A1804D72-8D43-40C5-9E8C-4941AE893600}"/>
    <dgm:cxn modelId="{7549E1CE-3B2C-4797-A250-475BCE911FDC}" type="presOf" srcId="{5B9BC290-D8E9-48F6-A29B-74725D029575}" destId="{DE220AC4-C7AA-4035-A7D5-EBA8E15569A2}" srcOrd="1" destOrd="0" presId="urn:microsoft.com/office/officeart/2005/8/layout/list1"/>
    <dgm:cxn modelId="{23DE09CF-F4AE-42A4-84E1-0DEEF548826F}" type="presOf" srcId="{98A0B120-FC84-4F94-950A-73AC16E1B5FC}" destId="{1F2B7A90-0840-4904-9341-806F2DCD8D1F}" srcOrd="0" destOrd="2" presId="urn:microsoft.com/office/officeart/2005/8/layout/list1"/>
    <dgm:cxn modelId="{CAE0A2D1-6D42-4E4B-95C3-EE90666F6F5F}" type="presOf" srcId="{15453831-B5BD-4243-ABAB-B6177129E1BB}" destId="{DB9EADCE-CD45-4E9D-B143-2590B977CC1E}" srcOrd="0" destOrd="0" presId="urn:microsoft.com/office/officeart/2005/8/layout/list1"/>
    <dgm:cxn modelId="{299AFCE4-9238-477E-B321-8028E19B9047}" srcId="{15453831-B5BD-4243-ABAB-B6177129E1BB}" destId="{75B200C2-0DC3-48E9-AF11-F46E9CB99996}" srcOrd="1" destOrd="0" parTransId="{91F1AE9B-0DD4-45E9-A223-4B8DCBA39152}" sibTransId="{2CB6AF90-FC7F-4CE8-AD7C-E9BCB4C7757E}"/>
    <dgm:cxn modelId="{479BC5E8-5335-4E4B-B17D-10967492F641}" srcId="{75B200C2-0DC3-48E9-AF11-F46E9CB99996}" destId="{9A91F90B-D4E2-4B93-9F9B-10C925FC5A51}" srcOrd="0" destOrd="0" parTransId="{ADC9B8EF-870A-4182-B937-29EDE53B5B9C}" sibTransId="{DCBD3320-43B9-49AD-9DB4-C2787ED189DA}"/>
    <dgm:cxn modelId="{F84C8CCB-C19B-4419-A92E-761256559CB1}" type="presParOf" srcId="{DB9EADCE-CD45-4E9D-B143-2590B977CC1E}" destId="{F102E82E-6B26-4011-8193-7382918B9F8A}" srcOrd="0" destOrd="0" presId="urn:microsoft.com/office/officeart/2005/8/layout/list1"/>
    <dgm:cxn modelId="{F0FCB731-70A1-413B-A4A8-71CA5B649329}" type="presParOf" srcId="{F102E82E-6B26-4011-8193-7382918B9F8A}" destId="{F2B13B21-DC34-448B-A748-6CEDF0607654}" srcOrd="0" destOrd="0" presId="urn:microsoft.com/office/officeart/2005/8/layout/list1"/>
    <dgm:cxn modelId="{2DC1450E-3C6C-4A00-AB57-4B8C0A42A4BD}" type="presParOf" srcId="{F102E82E-6B26-4011-8193-7382918B9F8A}" destId="{DE220AC4-C7AA-4035-A7D5-EBA8E15569A2}" srcOrd="1" destOrd="0" presId="urn:microsoft.com/office/officeart/2005/8/layout/list1"/>
    <dgm:cxn modelId="{67904ED0-8A62-41EF-967E-47EB6FE906D8}" type="presParOf" srcId="{DB9EADCE-CD45-4E9D-B143-2590B977CC1E}" destId="{2EE8A5E4-00FA-4D39-9C03-975A4787EE6A}" srcOrd="1" destOrd="0" presId="urn:microsoft.com/office/officeart/2005/8/layout/list1"/>
    <dgm:cxn modelId="{5AC5B7BE-82DA-46AC-A67D-4A0EC209E2FC}" type="presParOf" srcId="{DB9EADCE-CD45-4E9D-B143-2590B977CC1E}" destId="{20D632DF-3FA0-4BF8-937A-E230FFBE0DAF}" srcOrd="2" destOrd="0" presId="urn:microsoft.com/office/officeart/2005/8/layout/list1"/>
    <dgm:cxn modelId="{4B0DFF6B-A399-4E4C-9327-6229BFAA9177}" type="presParOf" srcId="{DB9EADCE-CD45-4E9D-B143-2590B977CC1E}" destId="{ABC988EA-0D8A-428D-A217-D649F3D51161}" srcOrd="3" destOrd="0" presId="urn:microsoft.com/office/officeart/2005/8/layout/list1"/>
    <dgm:cxn modelId="{D1A7CA32-B585-4778-8E6C-C60DFDD11414}" type="presParOf" srcId="{DB9EADCE-CD45-4E9D-B143-2590B977CC1E}" destId="{FBB5DF17-1F64-4EB8-9453-021595C9DE92}" srcOrd="4" destOrd="0" presId="urn:microsoft.com/office/officeart/2005/8/layout/list1"/>
    <dgm:cxn modelId="{A0DEAE24-27C3-43F2-A1BC-C57F028293C8}" type="presParOf" srcId="{FBB5DF17-1F64-4EB8-9453-021595C9DE92}" destId="{E8A80D35-C00B-4442-9922-5BD36CD2EF6D}" srcOrd="0" destOrd="0" presId="urn:microsoft.com/office/officeart/2005/8/layout/list1"/>
    <dgm:cxn modelId="{A54E0F76-336D-4B40-A323-1E166BBA0082}" type="presParOf" srcId="{FBB5DF17-1F64-4EB8-9453-021595C9DE92}" destId="{837DBA7A-36DF-49F2-9ED8-608954EB79CF}" srcOrd="1" destOrd="0" presId="urn:microsoft.com/office/officeart/2005/8/layout/list1"/>
    <dgm:cxn modelId="{EF2CC994-7149-461A-BB20-93DF293591E0}" type="presParOf" srcId="{DB9EADCE-CD45-4E9D-B143-2590B977CC1E}" destId="{AEF9B8B5-5CAD-4D12-BED2-7F867865F6B1}" srcOrd="5" destOrd="0" presId="urn:microsoft.com/office/officeart/2005/8/layout/list1"/>
    <dgm:cxn modelId="{0FC8337D-DDCD-4DAE-83CF-0E5CA11F29D1}" type="presParOf" srcId="{DB9EADCE-CD45-4E9D-B143-2590B977CC1E}" destId="{1F2B7A90-0840-4904-9341-806F2DCD8D1F}" srcOrd="6" destOrd="0" presId="urn:microsoft.com/office/officeart/2005/8/layout/list1"/>
    <dgm:cxn modelId="{6B2A7388-417D-4F17-90B5-753B80643FB3}" type="presParOf" srcId="{DB9EADCE-CD45-4E9D-B143-2590B977CC1E}" destId="{0B54B0AA-3713-40BA-9D1E-966E32E04F2E}" srcOrd="7" destOrd="0" presId="urn:microsoft.com/office/officeart/2005/8/layout/list1"/>
    <dgm:cxn modelId="{C42E054E-CA51-4159-A8EA-C03A2971E122}" type="presParOf" srcId="{DB9EADCE-CD45-4E9D-B143-2590B977CC1E}" destId="{D12721DD-4A6D-4D2A-A2D9-E53ADE239655}" srcOrd="8" destOrd="0" presId="urn:microsoft.com/office/officeart/2005/8/layout/list1"/>
    <dgm:cxn modelId="{1D4DBBCB-851C-4F3D-B560-608F7FDD6705}" type="presParOf" srcId="{D12721DD-4A6D-4D2A-A2D9-E53ADE239655}" destId="{D1D24361-E603-4461-9DCE-8E3DE0302B6F}" srcOrd="0" destOrd="0" presId="urn:microsoft.com/office/officeart/2005/8/layout/list1"/>
    <dgm:cxn modelId="{D0C75B87-287A-4494-A6B1-4BC822715BC6}" type="presParOf" srcId="{D12721DD-4A6D-4D2A-A2D9-E53ADE239655}" destId="{9C6823CD-CA0D-4C48-BB42-CBEAE94C9232}" srcOrd="1" destOrd="0" presId="urn:microsoft.com/office/officeart/2005/8/layout/list1"/>
    <dgm:cxn modelId="{848F0AEE-8D2A-4DFF-9128-586295286C82}" type="presParOf" srcId="{DB9EADCE-CD45-4E9D-B143-2590B977CC1E}" destId="{29138588-8306-4101-92B2-48FE48AE862A}" srcOrd="9" destOrd="0" presId="urn:microsoft.com/office/officeart/2005/8/layout/list1"/>
    <dgm:cxn modelId="{16C0072F-628B-414C-B6F8-CD7444492843}" type="presParOf" srcId="{DB9EADCE-CD45-4E9D-B143-2590B977CC1E}" destId="{66072032-D629-4A53-829D-4D59B642467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20A7BC-E00F-4763-80CF-63CA65B8B65D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FF419E-E55A-4024-BE1B-E578E04F3F9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9A664F27-A69D-4BF6-B2D5-72963E6A015F}" type="parTrans" cxnId="{1F1C1EEA-217A-4698-9FAA-2E57E864FDF7}">
      <dgm:prSet/>
      <dgm:spPr/>
      <dgm:t>
        <a:bodyPr/>
        <a:lstStyle/>
        <a:p>
          <a:endParaRPr lang="en-US"/>
        </a:p>
      </dgm:t>
    </dgm:pt>
    <dgm:pt modelId="{27321D37-5FFF-4A7F-B706-6028DF7E1E47}" type="sibTrans" cxnId="{1F1C1EEA-217A-4698-9FAA-2E57E864FDF7}">
      <dgm:prSet/>
      <dgm:spPr/>
      <dgm:t>
        <a:bodyPr/>
        <a:lstStyle/>
        <a:p>
          <a:endParaRPr lang="en-US"/>
        </a:p>
      </dgm:t>
    </dgm:pt>
    <dgm:pt modelId="{94F97AD1-441D-4FA8-BD30-EF0037497319}">
      <dgm:prSet custT="1"/>
      <dgm:spPr/>
      <dgm:t>
        <a:bodyPr/>
        <a:lstStyle/>
        <a:p>
          <a:r>
            <a:rPr lang="en-US" sz="2200" b="1" dirty="0"/>
            <a:t>“LA COMPLICATA”</a:t>
          </a:r>
        </a:p>
        <a:p>
          <a:r>
            <a:rPr lang="en-US" sz="2200" dirty="0"/>
            <a:t>Predict pollutants and then compute the corresponding AQI (using also “training” </a:t>
          </a:r>
          <a:r>
            <a:rPr lang="en-US" sz="2200" dirty="0" err="1"/>
            <a:t>obs</a:t>
          </a:r>
          <a:r>
            <a:rPr lang="en-US" sz="2200" dirty="0"/>
            <a:t> , since sampling is randomized).</a:t>
          </a:r>
        </a:p>
      </dgm:t>
    </dgm:pt>
    <dgm:pt modelId="{C2C49655-6D99-4529-8020-9059AF8C26AE}" type="parTrans" cxnId="{0B8B3ABA-4EFF-4DBB-AF84-8223968BEE3D}">
      <dgm:prSet/>
      <dgm:spPr/>
      <dgm:t>
        <a:bodyPr/>
        <a:lstStyle/>
        <a:p>
          <a:endParaRPr lang="en-US"/>
        </a:p>
      </dgm:t>
    </dgm:pt>
    <dgm:pt modelId="{27C25530-83DF-41C6-AF70-6C953FDCA5D7}" type="sibTrans" cxnId="{0B8B3ABA-4EFF-4DBB-AF84-8223968BEE3D}">
      <dgm:prSet/>
      <dgm:spPr/>
      <dgm:t>
        <a:bodyPr/>
        <a:lstStyle/>
        <a:p>
          <a:endParaRPr lang="en-US"/>
        </a:p>
      </dgm:t>
    </dgm:pt>
    <dgm:pt modelId="{5434694C-1F7B-440A-9326-72A8D97A697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0812E85-FEEC-42BA-8DF9-707707DBF8E4}" type="parTrans" cxnId="{B645E372-1208-41D5-AF9D-42DDFC289252}">
      <dgm:prSet/>
      <dgm:spPr/>
      <dgm:t>
        <a:bodyPr/>
        <a:lstStyle/>
        <a:p>
          <a:endParaRPr lang="en-US"/>
        </a:p>
      </dgm:t>
    </dgm:pt>
    <dgm:pt modelId="{9387C3F2-54E9-4C32-A8F7-2339EE8A65EB}" type="sibTrans" cxnId="{B645E372-1208-41D5-AF9D-42DDFC289252}">
      <dgm:prSet/>
      <dgm:spPr/>
      <dgm:t>
        <a:bodyPr/>
        <a:lstStyle/>
        <a:p>
          <a:endParaRPr lang="en-US"/>
        </a:p>
      </dgm:t>
    </dgm:pt>
    <dgm:pt modelId="{B0E6B6FC-4567-4424-AE94-3AEC7874D139}">
      <dgm:prSet custT="1"/>
      <dgm:spPr/>
      <dgm:t>
        <a:bodyPr/>
        <a:lstStyle/>
        <a:p>
          <a:r>
            <a:rPr lang="en-US" sz="2200" b="1" dirty="0"/>
            <a:t>“LA DIRETTISSIMA”</a:t>
          </a:r>
        </a:p>
        <a:p>
          <a:r>
            <a:rPr lang="en-US" sz="2200" dirty="0"/>
            <a:t>Predict directly AQI</a:t>
          </a:r>
        </a:p>
      </dgm:t>
    </dgm:pt>
    <dgm:pt modelId="{91EF80E4-070C-419A-ACAB-B04FB95A8CCC}" type="parTrans" cxnId="{F53E2CC3-4132-475F-86DF-2B8F478E2533}">
      <dgm:prSet/>
      <dgm:spPr/>
      <dgm:t>
        <a:bodyPr/>
        <a:lstStyle/>
        <a:p>
          <a:endParaRPr lang="en-US"/>
        </a:p>
      </dgm:t>
    </dgm:pt>
    <dgm:pt modelId="{A7E7DE0F-E56D-4952-9DDF-7B9DB17E8C7B}" type="sibTrans" cxnId="{F53E2CC3-4132-475F-86DF-2B8F478E2533}">
      <dgm:prSet/>
      <dgm:spPr/>
      <dgm:t>
        <a:bodyPr/>
        <a:lstStyle/>
        <a:p>
          <a:endParaRPr lang="en-US"/>
        </a:p>
      </dgm:t>
    </dgm:pt>
    <dgm:pt modelId="{5412ABA4-24F7-4438-A8C6-0AC1A63F3FA4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9A35025-6FAB-47E0-A24D-2BC5FFC0FD86}" type="parTrans" cxnId="{FA6517E3-A909-496C-B5D1-DA95B1AB07B7}">
      <dgm:prSet/>
      <dgm:spPr/>
      <dgm:t>
        <a:bodyPr/>
        <a:lstStyle/>
        <a:p>
          <a:endParaRPr lang="en-US"/>
        </a:p>
      </dgm:t>
    </dgm:pt>
    <dgm:pt modelId="{C5B1B50B-9A13-4507-8CCB-D12862C1A6F5}" type="sibTrans" cxnId="{FA6517E3-A909-496C-B5D1-DA95B1AB07B7}">
      <dgm:prSet/>
      <dgm:spPr/>
      <dgm:t>
        <a:bodyPr/>
        <a:lstStyle/>
        <a:p>
          <a:endParaRPr lang="en-US"/>
        </a:p>
      </dgm:t>
    </dgm:pt>
    <dgm:pt modelId="{8910D4F8-54D9-4CE7-AF31-8A73D94B091B}">
      <dgm:prSet custT="1"/>
      <dgm:spPr/>
      <dgm:t>
        <a:bodyPr/>
        <a:lstStyle/>
        <a:p>
          <a:r>
            <a:rPr lang="en-US" sz="2200" b="1" dirty="0"/>
            <a:t>“LA SEMPLICE”</a:t>
          </a:r>
          <a:endParaRPr lang="en-US" sz="2200" dirty="0"/>
        </a:p>
        <a:p>
          <a:r>
            <a:rPr lang="en-US" sz="2200" dirty="0"/>
            <a:t>Predict AQI classes using AQI scores</a:t>
          </a:r>
        </a:p>
      </dgm:t>
    </dgm:pt>
    <dgm:pt modelId="{66B22EFA-7405-4CA4-AD22-D78FD70AF491}" type="parTrans" cxnId="{5D5C6F80-A573-4581-9091-4DAEC32B9CC6}">
      <dgm:prSet/>
      <dgm:spPr/>
      <dgm:t>
        <a:bodyPr/>
        <a:lstStyle/>
        <a:p>
          <a:endParaRPr lang="en-US"/>
        </a:p>
      </dgm:t>
    </dgm:pt>
    <dgm:pt modelId="{5B6A74DA-1562-42B5-8C99-EE29034FB827}" type="sibTrans" cxnId="{5D5C6F80-A573-4581-9091-4DAEC32B9CC6}">
      <dgm:prSet/>
      <dgm:spPr/>
      <dgm:t>
        <a:bodyPr/>
        <a:lstStyle/>
        <a:p>
          <a:endParaRPr lang="en-US"/>
        </a:p>
      </dgm:t>
    </dgm:pt>
    <dgm:pt modelId="{574D4474-3EBF-4B99-998C-871D78F6DCB3}">
      <dgm:prSet/>
      <dgm:spPr/>
      <dgm:t>
        <a:bodyPr/>
        <a:lstStyle/>
        <a:p>
          <a:r>
            <a:rPr lang="en-US" dirty="0"/>
            <a:t>4</a:t>
          </a:r>
        </a:p>
      </dgm:t>
    </dgm:pt>
    <dgm:pt modelId="{82D2EBF7-1AE8-4761-B54D-2DBB9F3C3338}" type="parTrans" cxnId="{3AAD6542-6B01-4BEC-932D-5C183FB01296}">
      <dgm:prSet/>
      <dgm:spPr/>
      <dgm:t>
        <a:bodyPr/>
        <a:lstStyle/>
        <a:p>
          <a:endParaRPr lang="en-US"/>
        </a:p>
      </dgm:t>
    </dgm:pt>
    <dgm:pt modelId="{997AE210-11A0-4A35-A93F-316399E6978C}" type="sibTrans" cxnId="{3AAD6542-6B01-4BEC-932D-5C183FB01296}">
      <dgm:prSet/>
      <dgm:spPr/>
      <dgm:t>
        <a:bodyPr/>
        <a:lstStyle/>
        <a:p>
          <a:endParaRPr lang="en-US"/>
        </a:p>
      </dgm:t>
    </dgm:pt>
    <dgm:pt modelId="{6FC29811-97BD-4B49-BF44-F269BCFAEDA5}">
      <dgm:prSet custT="1"/>
      <dgm:spPr/>
      <dgm:t>
        <a:bodyPr/>
        <a:lstStyle/>
        <a:p>
          <a:r>
            <a:rPr lang="en-US" sz="2200" b="1" dirty="0"/>
            <a:t>“LA CLASSICA”</a:t>
          </a:r>
          <a:endParaRPr lang="en-US" sz="2200" dirty="0"/>
        </a:p>
        <a:p>
          <a:r>
            <a:rPr lang="en-US" sz="2200" dirty="0"/>
            <a:t>Classify AQI classes (</a:t>
          </a:r>
          <a:r>
            <a:rPr lang="en-US" sz="2200" b="1" dirty="0"/>
            <a:t>Classification Task)</a:t>
          </a:r>
          <a:r>
            <a:rPr lang="en-US" sz="2200" dirty="0"/>
            <a:t> </a:t>
          </a:r>
        </a:p>
      </dgm:t>
    </dgm:pt>
    <dgm:pt modelId="{02422D4F-E81F-4369-B46A-7BD82E0748CD}" type="parTrans" cxnId="{B16805D7-2492-4F0E-9B2E-138367170D5F}">
      <dgm:prSet/>
      <dgm:spPr/>
      <dgm:t>
        <a:bodyPr/>
        <a:lstStyle/>
        <a:p>
          <a:endParaRPr lang="en-US"/>
        </a:p>
      </dgm:t>
    </dgm:pt>
    <dgm:pt modelId="{AF349567-E90E-4110-A16D-32FBBEB95A2C}" type="sibTrans" cxnId="{B16805D7-2492-4F0E-9B2E-138367170D5F}">
      <dgm:prSet/>
      <dgm:spPr/>
      <dgm:t>
        <a:bodyPr/>
        <a:lstStyle/>
        <a:p>
          <a:endParaRPr lang="en-US"/>
        </a:p>
      </dgm:t>
    </dgm:pt>
    <dgm:pt modelId="{ABB896F5-FC97-4F5C-9182-01147AEC4FB2}" type="pres">
      <dgm:prSet presAssocID="{8D20A7BC-E00F-4763-80CF-63CA65B8B65D}" presName="Name0" presStyleCnt="0">
        <dgm:presLayoutVars>
          <dgm:dir/>
          <dgm:animLvl val="lvl"/>
          <dgm:resizeHandles val="exact"/>
        </dgm:presLayoutVars>
      </dgm:prSet>
      <dgm:spPr/>
    </dgm:pt>
    <dgm:pt modelId="{0A510AA8-5B67-409C-956B-083C0CE9A011}" type="pres">
      <dgm:prSet presAssocID="{C7FF419E-E55A-4024-BE1B-E578E04F3F99}" presName="linNode" presStyleCnt="0"/>
      <dgm:spPr/>
    </dgm:pt>
    <dgm:pt modelId="{D2A5EBD7-3F76-499A-AAEC-D1460F525DB9}" type="pres">
      <dgm:prSet presAssocID="{C7FF419E-E55A-4024-BE1B-E578E04F3F99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59CD539A-C6A2-4DD9-8416-09FDEDF7EC25}" type="pres">
      <dgm:prSet presAssocID="{C7FF419E-E55A-4024-BE1B-E578E04F3F99}" presName="descendantText" presStyleLbl="alignAccFollowNode1" presStyleIdx="0" presStyleCnt="4" custLinFactNeighborX="0" custLinFactNeighborY="-193">
        <dgm:presLayoutVars>
          <dgm:bulletEnabled/>
        </dgm:presLayoutVars>
      </dgm:prSet>
      <dgm:spPr/>
    </dgm:pt>
    <dgm:pt modelId="{915D1159-A841-4724-BEA0-8DC1A729BD52}" type="pres">
      <dgm:prSet presAssocID="{27321D37-5FFF-4A7F-B706-6028DF7E1E47}" presName="sp" presStyleCnt="0"/>
      <dgm:spPr/>
    </dgm:pt>
    <dgm:pt modelId="{2137B6BE-0194-4E67-959A-9A4FE4DBA654}" type="pres">
      <dgm:prSet presAssocID="{5434694C-1F7B-440A-9326-72A8D97A6970}" presName="linNode" presStyleCnt="0"/>
      <dgm:spPr/>
    </dgm:pt>
    <dgm:pt modelId="{FE73FCA2-A338-4261-93A5-E22A0D9A1FB3}" type="pres">
      <dgm:prSet presAssocID="{5434694C-1F7B-440A-9326-72A8D97A6970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22EF51F8-C493-492F-844F-4C26A30C0550}" type="pres">
      <dgm:prSet presAssocID="{5434694C-1F7B-440A-9326-72A8D97A6970}" presName="descendantText" presStyleLbl="alignAccFollowNode1" presStyleIdx="1" presStyleCnt="4" custLinFactNeighborX="0" custLinFactNeighborY="-2864">
        <dgm:presLayoutVars>
          <dgm:bulletEnabled/>
        </dgm:presLayoutVars>
      </dgm:prSet>
      <dgm:spPr/>
    </dgm:pt>
    <dgm:pt modelId="{2D72F8C8-6DC1-4BF9-96CA-DE3BD6A91507}" type="pres">
      <dgm:prSet presAssocID="{9387C3F2-54E9-4C32-A8F7-2339EE8A65EB}" presName="sp" presStyleCnt="0"/>
      <dgm:spPr/>
    </dgm:pt>
    <dgm:pt modelId="{8B6B9213-8446-4241-AA82-3D70F19EF46B}" type="pres">
      <dgm:prSet presAssocID="{5412ABA4-24F7-4438-A8C6-0AC1A63F3FA4}" presName="linNode" presStyleCnt="0"/>
      <dgm:spPr/>
    </dgm:pt>
    <dgm:pt modelId="{02F1E646-E5E0-4364-BD63-D333800EE49C}" type="pres">
      <dgm:prSet presAssocID="{5412ABA4-24F7-4438-A8C6-0AC1A63F3FA4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53D39361-6CFF-4282-B43E-5B067646EF62}" type="pres">
      <dgm:prSet presAssocID="{5412ABA4-24F7-4438-A8C6-0AC1A63F3FA4}" presName="descendantText" presStyleLbl="alignAccFollowNode1" presStyleIdx="2" presStyleCnt="4" custLinFactNeighborX="0" custLinFactNeighborY="-193">
        <dgm:presLayoutVars>
          <dgm:bulletEnabled/>
        </dgm:presLayoutVars>
      </dgm:prSet>
      <dgm:spPr/>
    </dgm:pt>
    <dgm:pt modelId="{6FECAD8A-89F1-41E4-BD95-CBB0D7B3043B}" type="pres">
      <dgm:prSet presAssocID="{C5B1B50B-9A13-4507-8CCB-D12862C1A6F5}" presName="sp" presStyleCnt="0"/>
      <dgm:spPr/>
    </dgm:pt>
    <dgm:pt modelId="{E43D12C4-DED6-4002-9138-8A014DC1D9B6}" type="pres">
      <dgm:prSet presAssocID="{574D4474-3EBF-4B99-998C-871D78F6DCB3}" presName="linNode" presStyleCnt="0"/>
      <dgm:spPr/>
    </dgm:pt>
    <dgm:pt modelId="{9844FD42-DA83-463B-BAAF-E6ECF764E1B5}" type="pres">
      <dgm:prSet presAssocID="{574D4474-3EBF-4B99-998C-871D78F6DCB3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ABB1A99B-EB00-4BC2-8E0D-0F91D0C098EC}" type="pres">
      <dgm:prSet presAssocID="{574D4474-3EBF-4B99-998C-871D78F6DCB3}" presName="descendantText" presStyleLbl="alignAccFollowNode1" presStyleIdx="3" presStyleCnt="4" custLinFactNeighborX="0" custLinFactNeighborY="0">
        <dgm:presLayoutVars>
          <dgm:bulletEnabled/>
        </dgm:presLayoutVars>
      </dgm:prSet>
      <dgm:spPr/>
    </dgm:pt>
  </dgm:ptLst>
  <dgm:cxnLst>
    <dgm:cxn modelId="{AC11730F-00B7-4866-89E6-8FCBCFD19C17}" type="presOf" srcId="{6FC29811-97BD-4B49-BF44-F269BCFAEDA5}" destId="{ABB1A99B-EB00-4BC2-8E0D-0F91D0C098EC}" srcOrd="0" destOrd="0" presId="urn:microsoft.com/office/officeart/2016/7/layout/VerticalSolidActionList"/>
    <dgm:cxn modelId="{180B8714-FCF3-4D8E-80E6-A29B5A7F3F36}" type="presOf" srcId="{8D20A7BC-E00F-4763-80CF-63CA65B8B65D}" destId="{ABB896F5-FC97-4F5C-9182-01147AEC4FB2}" srcOrd="0" destOrd="0" presId="urn:microsoft.com/office/officeart/2016/7/layout/VerticalSolidActionList"/>
    <dgm:cxn modelId="{537B8E33-4CBD-4A66-B9A9-D51BC9CA2989}" type="presOf" srcId="{B0E6B6FC-4567-4424-AE94-3AEC7874D139}" destId="{22EF51F8-C493-492F-844F-4C26A30C0550}" srcOrd="0" destOrd="0" presId="urn:microsoft.com/office/officeart/2016/7/layout/VerticalSolidActionList"/>
    <dgm:cxn modelId="{3AAD6542-6B01-4BEC-932D-5C183FB01296}" srcId="{8D20A7BC-E00F-4763-80CF-63CA65B8B65D}" destId="{574D4474-3EBF-4B99-998C-871D78F6DCB3}" srcOrd="3" destOrd="0" parTransId="{82D2EBF7-1AE8-4761-B54D-2DBB9F3C3338}" sibTransId="{997AE210-11A0-4A35-A93F-316399E6978C}"/>
    <dgm:cxn modelId="{5FD7206C-43F0-4211-8279-BD2AD68C3BD8}" type="presOf" srcId="{94F97AD1-441D-4FA8-BD30-EF0037497319}" destId="{59CD539A-C6A2-4DD9-8416-09FDEDF7EC25}" srcOrd="0" destOrd="0" presId="urn:microsoft.com/office/officeart/2016/7/layout/VerticalSolidActionList"/>
    <dgm:cxn modelId="{B645E372-1208-41D5-AF9D-42DDFC289252}" srcId="{8D20A7BC-E00F-4763-80CF-63CA65B8B65D}" destId="{5434694C-1F7B-440A-9326-72A8D97A6970}" srcOrd="1" destOrd="0" parTransId="{A0812E85-FEEC-42BA-8DF9-707707DBF8E4}" sibTransId="{9387C3F2-54E9-4C32-A8F7-2339EE8A65EB}"/>
    <dgm:cxn modelId="{5F19A97E-2F1F-4ACF-A6B3-F5038CE06590}" type="presOf" srcId="{C7FF419E-E55A-4024-BE1B-E578E04F3F99}" destId="{D2A5EBD7-3F76-499A-AAEC-D1460F525DB9}" srcOrd="0" destOrd="0" presId="urn:microsoft.com/office/officeart/2016/7/layout/VerticalSolidActionList"/>
    <dgm:cxn modelId="{5D5C6F80-A573-4581-9091-4DAEC32B9CC6}" srcId="{5412ABA4-24F7-4438-A8C6-0AC1A63F3FA4}" destId="{8910D4F8-54D9-4CE7-AF31-8A73D94B091B}" srcOrd="0" destOrd="0" parTransId="{66B22EFA-7405-4CA4-AD22-D78FD70AF491}" sibTransId="{5B6A74DA-1562-42B5-8C99-EE29034FB827}"/>
    <dgm:cxn modelId="{C3E7289D-5439-43BF-83BD-D6AEFFCEB62B}" type="presOf" srcId="{5434694C-1F7B-440A-9326-72A8D97A6970}" destId="{FE73FCA2-A338-4261-93A5-E22A0D9A1FB3}" srcOrd="0" destOrd="0" presId="urn:microsoft.com/office/officeart/2016/7/layout/VerticalSolidActionList"/>
    <dgm:cxn modelId="{0B8B3ABA-4EFF-4DBB-AF84-8223968BEE3D}" srcId="{C7FF419E-E55A-4024-BE1B-E578E04F3F99}" destId="{94F97AD1-441D-4FA8-BD30-EF0037497319}" srcOrd="0" destOrd="0" parTransId="{C2C49655-6D99-4529-8020-9059AF8C26AE}" sibTransId="{27C25530-83DF-41C6-AF70-6C953FDCA5D7}"/>
    <dgm:cxn modelId="{F53E2CC3-4132-475F-86DF-2B8F478E2533}" srcId="{5434694C-1F7B-440A-9326-72A8D97A6970}" destId="{B0E6B6FC-4567-4424-AE94-3AEC7874D139}" srcOrd="0" destOrd="0" parTransId="{91EF80E4-070C-419A-ACAB-B04FB95A8CCC}" sibTransId="{A7E7DE0F-E56D-4952-9DDF-7B9DB17E8C7B}"/>
    <dgm:cxn modelId="{839A50CC-A510-4EB1-9246-FA18B6D2C278}" type="presOf" srcId="{574D4474-3EBF-4B99-998C-871D78F6DCB3}" destId="{9844FD42-DA83-463B-BAAF-E6ECF764E1B5}" srcOrd="0" destOrd="0" presId="urn:microsoft.com/office/officeart/2016/7/layout/VerticalSolidActionList"/>
    <dgm:cxn modelId="{B16805D7-2492-4F0E-9B2E-138367170D5F}" srcId="{574D4474-3EBF-4B99-998C-871D78F6DCB3}" destId="{6FC29811-97BD-4B49-BF44-F269BCFAEDA5}" srcOrd="0" destOrd="0" parTransId="{02422D4F-E81F-4369-B46A-7BD82E0748CD}" sibTransId="{AF349567-E90E-4110-A16D-32FBBEB95A2C}"/>
    <dgm:cxn modelId="{FA6517E3-A909-496C-B5D1-DA95B1AB07B7}" srcId="{8D20A7BC-E00F-4763-80CF-63CA65B8B65D}" destId="{5412ABA4-24F7-4438-A8C6-0AC1A63F3FA4}" srcOrd="2" destOrd="0" parTransId="{D9A35025-6FAB-47E0-A24D-2BC5FFC0FD86}" sibTransId="{C5B1B50B-9A13-4507-8CCB-D12862C1A6F5}"/>
    <dgm:cxn modelId="{1F1C1EEA-217A-4698-9FAA-2E57E864FDF7}" srcId="{8D20A7BC-E00F-4763-80CF-63CA65B8B65D}" destId="{C7FF419E-E55A-4024-BE1B-E578E04F3F99}" srcOrd="0" destOrd="0" parTransId="{9A664F27-A69D-4BF6-B2D5-72963E6A015F}" sibTransId="{27321D37-5FFF-4A7F-B706-6028DF7E1E47}"/>
    <dgm:cxn modelId="{D33EE2F0-7D37-41E1-AFC1-FB38D6808588}" type="presOf" srcId="{8910D4F8-54D9-4CE7-AF31-8A73D94B091B}" destId="{53D39361-6CFF-4282-B43E-5B067646EF62}" srcOrd="0" destOrd="0" presId="urn:microsoft.com/office/officeart/2016/7/layout/VerticalSolidActionList"/>
    <dgm:cxn modelId="{FB9063FD-44F4-479F-ABBF-16B4A4246E5B}" type="presOf" srcId="{5412ABA4-24F7-4438-A8C6-0AC1A63F3FA4}" destId="{02F1E646-E5E0-4364-BD63-D333800EE49C}" srcOrd="0" destOrd="0" presId="urn:microsoft.com/office/officeart/2016/7/layout/VerticalSolidActionList"/>
    <dgm:cxn modelId="{E2543BBE-2A3B-4E00-9AA8-6BFDD0A892C9}" type="presParOf" srcId="{ABB896F5-FC97-4F5C-9182-01147AEC4FB2}" destId="{0A510AA8-5B67-409C-956B-083C0CE9A011}" srcOrd="0" destOrd="0" presId="urn:microsoft.com/office/officeart/2016/7/layout/VerticalSolidActionList"/>
    <dgm:cxn modelId="{00CBEED8-7B81-45BE-B6F8-057161D9033A}" type="presParOf" srcId="{0A510AA8-5B67-409C-956B-083C0CE9A011}" destId="{D2A5EBD7-3F76-499A-AAEC-D1460F525DB9}" srcOrd="0" destOrd="0" presId="urn:microsoft.com/office/officeart/2016/7/layout/VerticalSolidActionList"/>
    <dgm:cxn modelId="{1AA9D170-C0AB-450D-93FB-777F18B6CC3D}" type="presParOf" srcId="{0A510AA8-5B67-409C-956B-083C0CE9A011}" destId="{59CD539A-C6A2-4DD9-8416-09FDEDF7EC25}" srcOrd="1" destOrd="0" presId="urn:microsoft.com/office/officeart/2016/7/layout/VerticalSolidActionList"/>
    <dgm:cxn modelId="{544F3C74-517D-4170-BDAD-483F65DD0683}" type="presParOf" srcId="{ABB896F5-FC97-4F5C-9182-01147AEC4FB2}" destId="{915D1159-A841-4724-BEA0-8DC1A729BD52}" srcOrd="1" destOrd="0" presId="urn:microsoft.com/office/officeart/2016/7/layout/VerticalSolidActionList"/>
    <dgm:cxn modelId="{7228F5C0-171D-405A-9AA0-2A3A97ECDEA7}" type="presParOf" srcId="{ABB896F5-FC97-4F5C-9182-01147AEC4FB2}" destId="{2137B6BE-0194-4E67-959A-9A4FE4DBA654}" srcOrd="2" destOrd="0" presId="urn:microsoft.com/office/officeart/2016/7/layout/VerticalSolidActionList"/>
    <dgm:cxn modelId="{9606A952-C7B0-4F3C-879E-024D2F36F3F7}" type="presParOf" srcId="{2137B6BE-0194-4E67-959A-9A4FE4DBA654}" destId="{FE73FCA2-A338-4261-93A5-E22A0D9A1FB3}" srcOrd="0" destOrd="0" presId="urn:microsoft.com/office/officeart/2016/7/layout/VerticalSolidActionList"/>
    <dgm:cxn modelId="{591D7992-97BA-4A36-AB77-2FE601EA6F60}" type="presParOf" srcId="{2137B6BE-0194-4E67-959A-9A4FE4DBA654}" destId="{22EF51F8-C493-492F-844F-4C26A30C0550}" srcOrd="1" destOrd="0" presId="urn:microsoft.com/office/officeart/2016/7/layout/VerticalSolidActionList"/>
    <dgm:cxn modelId="{CB0924DF-9F08-403C-A9F7-C54043382538}" type="presParOf" srcId="{ABB896F5-FC97-4F5C-9182-01147AEC4FB2}" destId="{2D72F8C8-6DC1-4BF9-96CA-DE3BD6A91507}" srcOrd="3" destOrd="0" presId="urn:microsoft.com/office/officeart/2016/7/layout/VerticalSolidActionList"/>
    <dgm:cxn modelId="{A17140D2-FCBF-4193-B3BE-B5E25170F74F}" type="presParOf" srcId="{ABB896F5-FC97-4F5C-9182-01147AEC4FB2}" destId="{8B6B9213-8446-4241-AA82-3D70F19EF46B}" srcOrd="4" destOrd="0" presId="urn:microsoft.com/office/officeart/2016/7/layout/VerticalSolidActionList"/>
    <dgm:cxn modelId="{D0B90F2F-A711-4E8D-8277-A29BC6C8EB86}" type="presParOf" srcId="{8B6B9213-8446-4241-AA82-3D70F19EF46B}" destId="{02F1E646-E5E0-4364-BD63-D333800EE49C}" srcOrd="0" destOrd="0" presId="urn:microsoft.com/office/officeart/2016/7/layout/VerticalSolidActionList"/>
    <dgm:cxn modelId="{142DE7F3-EB51-47AB-82A7-C916D39CB584}" type="presParOf" srcId="{8B6B9213-8446-4241-AA82-3D70F19EF46B}" destId="{53D39361-6CFF-4282-B43E-5B067646EF62}" srcOrd="1" destOrd="0" presId="urn:microsoft.com/office/officeart/2016/7/layout/VerticalSolidActionList"/>
    <dgm:cxn modelId="{7705FF03-6329-44A2-976E-EE26A04409E9}" type="presParOf" srcId="{ABB896F5-FC97-4F5C-9182-01147AEC4FB2}" destId="{6FECAD8A-89F1-41E4-BD95-CBB0D7B3043B}" srcOrd="5" destOrd="0" presId="urn:microsoft.com/office/officeart/2016/7/layout/VerticalSolidActionList"/>
    <dgm:cxn modelId="{6F6D17F8-0709-4C6A-AB01-A4DC45EF9ED7}" type="presParOf" srcId="{ABB896F5-FC97-4F5C-9182-01147AEC4FB2}" destId="{E43D12C4-DED6-4002-9138-8A014DC1D9B6}" srcOrd="6" destOrd="0" presId="urn:microsoft.com/office/officeart/2016/7/layout/VerticalSolidActionList"/>
    <dgm:cxn modelId="{012B3021-82CD-437D-8B5B-59AC5F85E5CB}" type="presParOf" srcId="{E43D12C4-DED6-4002-9138-8A014DC1D9B6}" destId="{9844FD42-DA83-463B-BAAF-E6ECF764E1B5}" srcOrd="0" destOrd="0" presId="urn:microsoft.com/office/officeart/2016/7/layout/VerticalSolidActionList"/>
    <dgm:cxn modelId="{A45CF13F-89A0-4192-8E9C-0946788F4166}" type="presParOf" srcId="{E43D12C4-DED6-4002-9138-8A014DC1D9B6}" destId="{ABB1A99B-EB00-4BC2-8E0D-0F91D0C098EC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5B1B61-90D9-4E54-8686-6863DEA5E9E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9A88A6E-8A1F-47EC-87F1-EBC87B5457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We manage to get:</a:t>
          </a:r>
        </a:p>
      </dgm:t>
    </dgm:pt>
    <dgm:pt modelId="{84E458DD-2399-4C35-9D0A-7F3FA081BBFC}" type="parTrans" cxnId="{94647292-A3BF-4B3C-89EB-A3158D368014}">
      <dgm:prSet/>
      <dgm:spPr/>
      <dgm:t>
        <a:bodyPr/>
        <a:lstStyle/>
        <a:p>
          <a:endParaRPr lang="en-US"/>
        </a:p>
      </dgm:t>
    </dgm:pt>
    <dgm:pt modelId="{52CDC963-3127-48A1-8C0D-CAA372B41F3A}" type="sibTrans" cxnId="{94647292-A3BF-4B3C-89EB-A3158D368014}">
      <dgm:prSet/>
      <dgm:spPr/>
      <dgm:t>
        <a:bodyPr/>
        <a:lstStyle/>
        <a:p>
          <a:endParaRPr lang="en-US"/>
        </a:p>
      </dgm:t>
    </dgm:pt>
    <dgm:pt modelId="{69BDCC79-D650-47AE-A406-704B4782DE64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MSE:  ≈15</a:t>
          </a:r>
          <a:b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(benchmark 1100)</a:t>
          </a:r>
        </a:p>
      </dgm:t>
    </dgm:pt>
    <dgm:pt modelId="{CEF298EC-8D62-49C9-8BAA-89D8D174482F}" type="parTrans" cxnId="{74B81B2F-A96A-4E09-962F-E6243787CDFA}">
      <dgm:prSet/>
      <dgm:spPr/>
      <dgm:t>
        <a:bodyPr/>
        <a:lstStyle/>
        <a:p>
          <a:endParaRPr lang="en-US"/>
        </a:p>
      </dgm:t>
    </dgm:pt>
    <dgm:pt modelId="{492B853A-1526-4800-B1CC-AE1F143CE43C}" type="sibTrans" cxnId="{74B81B2F-A96A-4E09-962F-E6243787CDFA}">
      <dgm:prSet/>
      <dgm:spPr/>
      <dgm:t>
        <a:bodyPr/>
        <a:lstStyle/>
        <a:p>
          <a:endParaRPr lang="en-US"/>
        </a:p>
      </dgm:t>
    </dgm:pt>
    <dgm:pt modelId="{474B9CAA-1F20-45E9-9FA4-BD6AD2D8AE9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ACCURACY: ≈ 92%  (benchmark 35%)</a:t>
          </a:r>
        </a:p>
      </dgm:t>
    </dgm:pt>
    <dgm:pt modelId="{84960732-95F4-4758-BF8D-292B7541558E}" type="parTrans" cxnId="{339148D0-3AB7-4028-AE3C-3E9268DA694B}">
      <dgm:prSet/>
      <dgm:spPr/>
      <dgm:t>
        <a:bodyPr/>
        <a:lstStyle/>
        <a:p>
          <a:endParaRPr lang="en-US"/>
        </a:p>
      </dgm:t>
    </dgm:pt>
    <dgm:pt modelId="{D9849AA0-EE1C-4F70-9A32-350463A15E6D}" type="sibTrans" cxnId="{339148D0-3AB7-4028-AE3C-3E9268DA694B}">
      <dgm:prSet/>
      <dgm:spPr/>
      <dgm:t>
        <a:bodyPr/>
        <a:lstStyle/>
        <a:p>
          <a:endParaRPr lang="en-US"/>
        </a:p>
      </dgm:t>
    </dgm:pt>
    <dgm:pt modelId="{9AFD4194-6634-4C97-8B55-7D5C602A98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Everything nice </a:t>
          </a: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BUT…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C40CE2-0FB2-4445-9792-BBE22AC17D33}" type="parTrans" cxnId="{7162FED5-4C4E-4FB5-B5D2-1248949C0BEC}">
      <dgm:prSet/>
      <dgm:spPr/>
      <dgm:t>
        <a:bodyPr/>
        <a:lstStyle/>
        <a:p>
          <a:endParaRPr lang="en-US"/>
        </a:p>
      </dgm:t>
    </dgm:pt>
    <dgm:pt modelId="{20D9E3ED-3B65-4FB4-B4F9-90B3A7650658}" type="sibTrans" cxnId="{7162FED5-4C4E-4FB5-B5D2-1248949C0BEC}">
      <dgm:prSet/>
      <dgm:spPr/>
      <dgm:t>
        <a:bodyPr/>
        <a:lstStyle/>
        <a:p>
          <a:endParaRPr lang="en-US"/>
        </a:p>
      </dgm:t>
    </dgm:pt>
    <dgm:pt modelId="{B7C25307-BEC1-4E79-8EAF-9475EF6DEC3F}" type="pres">
      <dgm:prSet presAssocID="{B55B1B61-90D9-4E54-8686-6863DEA5E9E8}" presName="root" presStyleCnt="0">
        <dgm:presLayoutVars>
          <dgm:dir/>
          <dgm:resizeHandles val="exact"/>
        </dgm:presLayoutVars>
      </dgm:prSet>
      <dgm:spPr/>
    </dgm:pt>
    <dgm:pt modelId="{98E76A20-4A6F-4D98-8B01-3ECC347A4BFF}" type="pres">
      <dgm:prSet presAssocID="{69A88A6E-8A1F-47EC-87F1-EBC87B545700}" presName="compNode" presStyleCnt="0"/>
      <dgm:spPr/>
    </dgm:pt>
    <dgm:pt modelId="{3529A48B-CD1E-414C-8762-777667EE63F6}" type="pres">
      <dgm:prSet presAssocID="{69A88A6E-8A1F-47EC-87F1-EBC87B5457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253610-AA00-4DEB-8F98-F23954913D98}" type="pres">
      <dgm:prSet presAssocID="{69A88A6E-8A1F-47EC-87F1-EBC87B545700}" presName="iconSpace" presStyleCnt="0"/>
      <dgm:spPr/>
    </dgm:pt>
    <dgm:pt modelId="{AC00BFBD-1C1F-4006-AAF5-ADC17BE45345}" type="pres">
      <dgm:prSet presAssocID="{69A88A6E-8A1F-47EC-87F1-EBC87B545700}" presName="parTx" presStyleLbl="revTx" presStyleIdx="0" presStyleCnt="4">
        <dgm:presLayoutVars>
          <dgm:chMax val="0"/>
          <dgm:chPref val="0"/>
        </dgm:presLayoutVars>
      </dgm:prSet>
      <dgm:spPr/>
    </dgm:pt>
    <dgm:pt modelId="{CE793FE7-E237-4E37-9632-5C71E343A07E}" type="pres">
      <dgm:prSet presAssocID="{69A88A6E-8A1F-47EC-87F1-EBC87B545700}" presName="txSpace" presStyleCnt="0"/>
      <dgm:spPr/>
    </dgm:pt>
    <dgm:pt modelId="{0F8B17F7-B98D-40C4-9BFE-D1AC11B3A4EF}" type="pres">
      <dgm:prSet presAssocID="{69A88A6E-8A1F-47EC-87F1-EBC87B545700}" presName="desTx" presStyleLbl="revTx" presStyleIdx="1" presStyleCnt="4">
        <dgm:presLayoutVars/>
      </dgm:prSet>
      <dgm:spPr/>
    </dgm:pt>
    <dgm:pt modelId="{DE7B3FCF-F026-45CE-846E-B0EE4DD25B9D}" type="pres">
      <dgm:prSet presAssocID="{52CDC963-3127-48A1-8C0D-CAA372B41F3A}" presName="sibTrans" presStyleCnt="0"/>
      <dgm:spPr/>
    </dgm:pt>
    <dgm:pt modelId="{F6C04058-15FE-40D4-A600-1EEACD00194D}" type="pres">
      <dgm:prSet presAssocID="{9AFD4194-6634-4C97-8B55-7D5C602A9854}" presName="compNode" presStyleCnt="0"/>
      <dgm:spPr/>
    </dgm:pt>
    <dgm:pt modelId="{AA601D78-9555-4686-86C4-A112B58D763A}" type="pres">
      <dgm:prSet presAssocID="{9AFD4194-6634-4C97-8B55-7D5C602A98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232E8AA7-A652-4F34-BBB5-FCA3FAA79CD7}" type="pres">
      <dgm:prSet presAssocID="{9AFD4194-6634-4C97-8B55-7D5C602A9854}" presName="iconSpace" presStyleCnt="0"/>
      <dgm:spPr/>
    </dgm:pt>
    <dgm:pt modelId="{B894D9F3-9EF5-4115-BFB2-3432396A84A0}" type="pres">
      <dgm:prSet presAssocID="{9AFD4194-6634-4C97-8B55-7D5C602A9854}" presName="parTx" presStyleLbl="revTx" presStyleIdx="2" presStyleCnt="4">
        <dgm:presLayoutVars>
          <dgm:chMax val="0"/>
          <dgm:chPref val="0"/>
        </dgm:presLayoutVars>
      </dgm:prSet>
      <dgm:spPr/>
    </dgm:pt>
    <dgm:pt modelId="{A68D7693-0569-4796-B26C-F379A57234B9}" type="pres">
      <dgm:prSet presAssocID="{9AFD4194-6634-4C97-8B55-7D5C602A9854}" presName="txSpace" presStyleCnt="0"/>
      <dgm:spPr/>
    </dgm:pt>
    <dgm:pt modelId="{514184BA-9C6E-444E-AF2F-2FC9E78250EC}" type="pres">
      <dgm:prSet presAssocID="{9AFD4194-6634-4C97-8B55-7D5C602A9854}" presName="desTx" presStyleLbl="revTx" presStyleIdx="3" presStyleCnt="4">
        <dgm:presLayoutVars/>
      </dgm:prSet>
      <dgm:spPr/>
    </dgm:pt>
  </dgm:ptLst>
  <dgm:cxnLst>
    <dgm:cxn modelId="{74B81B2F-A96A-4E09-962F-E6243787CDFA}" srcId="{69A88A6E-8A1F-47EC-87F1-EBC87B545700}" destId="{69BDCC79-D650-47AE-A406-704B4782DE64}" srcOrd="0" destOrd="0" parTransId="{CEF298EC-8D62-49C9-8BAA-89D8D174482F}" sibTransId="{492B853A-1526-4800-B1CC-AE1F143CE43C}"/>
    <dgm:cxn modelId="{D819993D-7570-44E1-AA0C-653F5D395D4B}" type="presOf" srcId="{9AFD4194-6634-4C97-8B55-7D5C602A9854}" destId="{B894D9F3-9EF5-4115-BFB2-3432396A84A0}" srcOrd="0" destOrd="0" presId="urn:microsoft.com/office/officeart/2018/5/layout/CenteredIconLabelDescriptionList"/>
    <dgm:cxn modelId="{A4BE7542-EDC8-4C5D-84BA-AB6DD2DD4D92}" type="presOf" srcId="{B55B1B61-90D9-4E54-8686-6863DEA5E9E8}" destId="{B7C25307-BEC1-4E79-8EAF-9475EF6DEC3F}" srcOrd="0" destOrd="0" presId="urn:microsoft.com/office/officeart/2018/5/layout/CenteredIconLabelDescriptionList"/>
    <dgm:cxn modelId="{94647292-A3BF-4B3C-89EB-A3158D368014}" srcId="{B55B1B61-90D9-4E54-8686-6863DEA5E9E8}" destId="{69A88A6E-8A1F-47EC-87F1-EBC87B545700}" srcOrd="0" destOrd="0" parTransId="{84E458DD-2399-4C35-9D0A-7F3FA081BBFC}" sibTransId="{52CDC963-3127-48A1-8C0D-CAA372B41F3A}"/>
    <dgm:cxn modelId="{339148D0-3AB7-4028-AE3C-3E9268DA694B}" srcId="{69A88A6E-8A1F-47EC-87F1-EBC87B545700}" destId="{474B9CAA-1F20-45E9-9FA4-BD6AD2D8AE9F}" srcOrd="1" destOrd="0" parTransId="{84960732-95F4-4758-BF8D-292B7541558E}" sibTransId="{D9849AA0-EE1C-4F70-9A32-350463A15E6D}"/>
    <dgm:cxn modelId="{7162FED5-4C4E-4FB5-B5D2-1248949C0BEC}" srcId="{B55B1B61-90D9-4E54-8686-6863DEA5E9E8}" destId="{9AFD4194-6634-4C97-8B55-7D5C602A9854}" srcOrd="1" destOrd="0" parTransId="{F0C40CE2-0FB2-4445-9792-BBE22AC17D33}" sibTransId="{20D9E3ED-3B65-4FB4-B4F9-90B3A7650658}"/>
    <dgm:cxn modelId="{9928B1DD-5E24-4BC0-8683-6F3124986BCA}" type="presOf" srcId="{69BDCC79-D650-47AE-A406-704B4782DE64}" destId="{0F8B17F7-B98D-40C4-9BFE-D1AC11B3A4EF}" srcOrd="0" destOrd="0" presId="urn:microsoft.com/office/officeart/2018/5/layout/CenteredIconLabelDescriptionList"/>
    <dgm:cxn modelId="{E0EA80EE-CDA9-485D-8F97-A9BE476F129A}" type="presOf" srcId="{474B9CAA-1F20-45E9-9FA4-BD6AD2D8AE9F}" destId="{0F8B17F7-B98D-40C4-9BFE-D1AC11B3A4EF}" srcOrd="0" destOrd="1" presId="urn:microsoft.com/office/officeart/2018/5/layout/CenteredIconLabelDescriptionList"/>
    <dgm:cxn modelId="{480095FF-41F6-4B30-87E2-D0899249575F}" type="presOf" srcId="{69A88A6E-8A1F-47EC-87F1-EBC87B545700}" destId="{AC00BFBD-1C1F-4006-AAF5-ADC17BE45345}" srcOrd="0" destOrd="0" presId="urn:microsoft.com/office/officeart/2018/5/layout/CenteredIconLabelDescriptionList"/>
    <dgm:cxn modelId="{C0419165-B979-4DEB-9F86-5156CFA84D6F}" type="presParOf" srcId="{B7C25307-BEC1-4E79-8EAF-9475EF6DEC3F}" destId="{98E76A20-4A6F-4D98-8B01-3ECC347A4BFF}" srcOrd="0" destOrd="0" presId="urn:microsoft.com/office/officeart/2018/5/layout/CenteredIconLabelDescriptionList"/>
    <dgm:cxn modelId="{576B4204-AA8E-4416-AEF4-562585BEB5CF}" type="presParOf" srcId="{98E76A20-4A6F-4D98-8B01-3ECC347A4BFF}" destId="{3529A48B-CD1E-414C-8762-777667EE63F6}" srcOrd="0" destOrd="0" presId="urn:microsoft.com/office/officeart/2018/5/layout/CenteredIconLabelDescriptionList"/>
    <dgm:cxn modelId="{EBDD8586-E7E3-4D4A-8771-7650D2FA9DB1}" type="presParOf" srcId="{98E76A20-4A6F-4D98-8B01-3ECC347A4BFF}" destId="{0A253610-AA00-4DEB-8F98-F23954913D98}" srcOrd="1" destOrd="0" presId="urn:microsoft.com/office/officeart/2018/5/layout/CenteredIconLabelDescriptionList"/>
    <dgm:cxn modelId="{0015CD85-3E04-45A8-8978-D35057C3A5CA}" type="presParOf" srcId="{98E76A20-4A6F-4D98-8B01-3ECC347A4BFF}" destId="{AC00BFBD-1C1F-4006-AAF5-ADC17BE45345}" srcOrd="2" destOrd="0" presId="urn:microsoft.com/office/officeart/2018/5/layout/CenteredIconLabelDescriptionList"/>
    <dgm:cxn modelId="{8FF9B125-E420-409E-9DFB-8E810D7FEAEA}" type="presParOf" srcId="{98E76A20-4A6F-4D98-8B01-3ECC347A4BFF}" destId="{CE793FE7-E237-4E37-9632-5C71E343A07E}" srcOrd="3" destOrd="0" presId="urn:microsoft.com/office/officeart/2018/5/layout/CenteredIconLabelDescriptionList"/>
    <dgm:cxn modelId="{F211AAED-971E-4FE4-A897-36567D3F1199}" type="presParOf" srcId="{98E76A20-4A6F-4D98-8B01-3ECC347A4BFF}" destId="{0F8B17F7-B98D-40C4-9BFE-D1AC11B3A4EF}" srcOrd="4" destOrd="0" presId="urn:microsoft.com/office/officeart/2018/5/layout/CenteredIconLabelDescriptionList"/>
    <dgm:cxn modelId="{6E931A06-5BC0-409A-9477-4AC46660D3BC}" type="presParOf" srcId="{B7C25307-BEC1-4E79-8EAF-9475EF6DEC3F}" destId="{DE7B3FCF-F026-45CE-846E-B0EE4DD25B9D}" srcOrd="1" destOrd="0" presId="urn:microsoft.com/office/officeart/2018/5/layout/CenteredIconLabelDescriptionList"/>
    <dgm:cxn modelId="{A8D595CC-530E-4348-9DC6-9C5959A32AC9}" type="presParOf" srcId="{B7C25307-BEC1-4E79-8EAF-9475EF6DEC3F}" destId="{F6C04058-15FE-40D4-A600-1EEACD00194D}" srcOrd="2" destOrd="0" presId="urn:microsoft.com/office/officeart/2018/5/layout/CenteredIconLabelDescriptionList"/>
    <dgm:cxn modelId="{CE76969A-219E-4C84-B03D-6531ECAD408C}" type="presParOf" srcId="{F6C04058-15FE-40D4-A600-1EEACD00194D}" destId="{AA601D78-9555-4686-86C4-A112B58D763A}" srcOrd="0" destOrd="0" presId="urn:microsoft.com/office/officeart/2018/5/layout/CenteredIconLabelDescriptionList"/>
    <dgm:cxn modelId="{8DB3A4A8-8501-4551-980B-5AD9BEABDADF}" type="presParOf" srcId="{F6C04058-15FE-40D4-A600-1EEACD00194D}" destId="{232E8AA7-A652-4F34-BBB5-FCA3FAA79CD7}" srcOrd="1" destOrd="0" presId="urn:microsoft.com/office/officeart/2018/5/layout/CenteredIconLabelDescriptionList"/>
    <dgm:cxn modelId="{7AAB85A7-681C-4A22-B4B6-CC8F7601E1EA}" type="presParOf" srcId="{F6C04058-15FE-40D4-A600-1EEACD00194D}" destId="{B894D9F3-9EF5-4115-BFB2-3432396A84A0}" srcOrd="2" destOrd="0" presId="urn:microsoft.com/office/officeart/2018/5/layout/CenteredIconLabelDescriptionList"/>
    <dgm:cxn modelId="{F0C76061-6C9C-4C5D-AED9-1DC1D310AFBC}" type="presParOf" srcId="{F6C04058-15FE-40D4-A600-1EEACD00194D}" destId="{A68D7693-0569-4796-B26C-F379A57234B9}" srcOrd="3" destOrd="0" presId="urn:microsoft.com/office/officeart/2018/5/layout/CenteredIconLabelDescriptionList"/>
    <dgm:cxn modelId="{8EE86D58-379E-408B-A587-187C6FC3B6BF}" type="presParOf" srcId="{F6C04058-15FE-40D4-A600-1EEACD00194D}" destId="{514184BA-9C6E-444E-AF2F-2FC9E78250E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632DF-3FA0-4BF8-937A-E230FFBE0DAF}">
      <dsp:nvSpPr>
        <dsp:cNvPr id="0" name=""/>
        <dsp:cNvSpPr/>
      </dsp:nvSpPr>
      <dsp:spPr>
        <a:xfrm>
          <a:off x="0" y="378838"/>
          <a:ext cx="651360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20AC4-C7AA-4035-A7D5-EBA8E15569A2}">
      <dsp:nvSpPr>
        <dsp:cNvPr id="0" name=""/>
        <dsp:cNvSpPr/>
      </dsp:nvSpPr>
      <dsp:spPr>
        <a:xfrm>
          <a:off x="325680" y="9838"/>
          <a:ext cx="4559522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We end up with 18 Features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1706" y="45864"/>
        <a:ext cx="4487470" cy="665948"/>
      </dsp:txXfrm>
    </dsp:sp>
    <dsp:sp modelId="{1F2B7A90-0840-4904-9341-806F2DCD8D1F}">
      <dsp:nvSpPr>
        <dsp:cNvPr id="0" name=""/>
        <dsp:cNvSpPr/>
      </dsp:nvSpPr>
      <dsp:spPr>
        <a:xfrm>
          <a:off x="0" y="1512838"/>
          <a:ext cx="6513603" cy="322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20700" rIns="50552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Exponentially Smoothed variables (+ 18 features) 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24 Hours var (ratio var between 0 and 24)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Number of the day in the week (ratio var from 0 to 7)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Weekend dummies (0-1)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512838"/>
        <a:ext cx="6513603" cy="3228750"/>
      </dsp:txXfrm>
    </dsp:sp>
    <dsp:sp modelId="{837DBA7A-36DF-49F2-9ED8-608954EB79CF}">
      <dsp:nvSpPr>
        <dsp:cNvPr id="0" name=""/>
        <dsp:cNvSpPr/>
      </dsp:nvSpPr>
      <dsp:spPr>
        <a:xfrm>
          <a:off x="325680" y="1143838"/>
          <a:ext cx="4559522" cy="7380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To which we add: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1706" y="1179864"/>
        <a:ext cx="4487470" cy="665948"/>
      </dsp:txXfrm>
    </dsp:sp>
    <dsp:sp modelId="{66072032-D629-4A53-829D-4D59B6424672}">
      <dsp:nvSpPr>
        <dsp:cNvPr id="0" name=""/>
        <dsp:cNvSpPr/>
      </dsp:nvSpPr>
      <dsp:spPr>
        <a:xfrm>
          <a:off x="0" y="5245587"/>
          <a:ext cx="651360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823CD-CA0D-4C48-BB42-CBEAE94C9232}">
      <dsp:nvSpPr>
        <dsp:cNvPr id="0" name=""/>
        <dsp:cNvSpPr/>
      </dsp:nvSpPr>
      <dsp:spPr>
        <a:xfrm>
          <a:off x="325680" y="4876587"/>
          <a:ext cx="4559522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rial" panose="020B0604020202020204" pitchFamily="34" charset="0"/>
              <a:cs typeface="Arial" panose="020B0604020202020204" pitchFamily="34" charset="0"/>
            </a:rPr>
            <a:t>For a total of </a:t>
          </a:r>
          <a:r>
            <a:rPr lang="en-GB" sz="2500" b="1" u="sng" kern="1200">
              <a:latin typeface="Arial" panose="020B0604020202020204" pitchFamily="34" charset="0"/>
              <a:cs typeface="Arial" panose="020B0604020202020204" pitchFamily="34" charset="0"/>
            </a:rPr>
            <a:t>36 </a:t>
          </a:r>
          <a:r>
            <a:rPr lang="en-GB" sz="2500" u="sng" kern="1200">
              <a:latin typeface="Arial" panose="020B0604020202020204" pitchFamily="34" charset="0"/>
              <a:cs typeface="Arial" panose="020B0604020202020204" pitchFamily="34" charset="0"/>
            </a:rPr>
            <a:t>features</a:t>
          </a:r>
          <a:r>
            <a:rPr lang="en-GB" sz="2500" b="1" u="sng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GB" sz="2500" u="sng" kern="1200"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en-GB" sz="2500" b="1" u="sng" kern="1200">
              <a:latin typeface="Arial" panose="020B0604020202020204" pitchFamily="34" charset="0"/>
              <a:cs typeface="Arial" panose="020B0604020202020204" pitchFamily="34" charset="0"/>
            </a:rPr>
            <a:t> 1464</a:t>
          </a:r>
          <a:r>
            <a:rPr lang="en-GB" sz="2500" u="sng" kern="1200">
              <a:latin typeface="Arial" panose="020B0604020202020204" pitchFamily="34" charset="0"/>
              <a:cs typeface="Arial" panose="020B0604020202020204" pitchFamily="34" charset="0"/>
            </a:rPr>
            <a:t> observations</a:t>
          </a:r>
          <a:endParaRPr lang="en-US" sz="2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1706" y="4912613"/>
        <a:ext cx="4487470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D539A-C6A2-4DD9-8416-09FDEDF7EC25}">
      <dsp:nvSpPr>
        <dsp:cNvPr id="0" name=""/>
        <dsp:cNvSpPr/>
      </dsp:nvSpPr>
      <dsp:spPr>
        <a:xfrm>
          <a:off x="1302720" y="0"/>
          <a:ext cx="5210883" cy="140669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“LA COMPLICATA”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Predict pollutants and then compute the corresponding AQI (using also “training” </a:t>
          </a:r>
          <a:r>
            <a:rPr lang="en-US" sz="2200" kern="1200" dirty="0" err="1"/>
            <a:t>obs</a:t>
          </a:r>
          <a:r>
            <a:rPr lang="en-US" sz="2200" kern="1200" dirty="0"/>
            <a:t> , since sampling is randomized).</a:t>
          </a:r>
        </a:p>
      </dsp:txBody>
      <dsp:txXfrm>
        <a:off x="1302720" y="0"/>
        <a:ext cx="5210883" cy="1406697"/>
      </dsp:txXfrm>
    </dsp:sp>
    <dsp:sp modelId="{D2A5EBD7-3F76-499A-AAEC-D1460F525DB9}">
      <dsp:nvSpPr>
        <dsp:cNvPr id="0" name=""/>
        <dsp:cNvSpPr/>
      </dsp:nvSpPr>
      <dsp:spPr>
        <a:xfrm>
          <a:off x="0" y="2715"/>
          <a:ext cx="1302720" cy="1406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</a:t>
          </a:r>
        </a:p>
      </dsp:txBody>
      <dsp:txXfrm>
        <a:off x="0" y="2715"/>
        <a:ext cx="1302720" cy="1406697"/>
      </dsp:txXfrm>
    </dsp:sp>
    <dsp:sp modelId="{22EF51F8-C493-492F-844F-4C26A30C0550}">
      <dsp:nvSpPr>
        <dsp:cNvPr id="0" name=""/>
        <dsp:cNvSpPr/>
      </dsp:nvSpPr>
      <dsp:spPr>
        <a:xfrm>
          <a:off x="1302720" y="1453526"/>
          <a:ext cx="5210883" cy="140669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“LA DIRETTISSIMA”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Predict directly AQI</a:t>
          </a:r>
        </a:p>
      </dsp:txBody>
      <dsp:txXfrm>
        <a:off x="1302720" y="1453526"/>
        <a:ext cx="5210883" cy="1406697"/>
      </dsp:txXfrm>
    </dsp:sp>
    <dsp:sp modelId="{FE73FCA2-A338-4261-93A5-E22A0D9A1FB3}">
      <dsp:nvSpPr>
        <dsp:cNvPr id="0" name=""/>
        <dsp:cNvSpPr/>
      </dsp:nvSpPr>
      <dsp:spPr>
        <a:xfrm>
          <a:off x="0" y="1493814"/>
          <a:ext cx="1302720" cy="140669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</a:t>
          </a:r>
        </a:p>
      </dsp:txBody>
      <dsp:txXfrm>
        <a:off x="0" y="1493814"/>
        <a:ext cx="1302720" cy="1406697"/>
      </dsp:txXfrm>
    </dsp:sp>
    <dsp:sp modelId="{53D39361-6CFF-4282-B43E-5B067646EF62}">
      <dsp:nvSpPr>
        <dsp:cNvPr id="0" name=""/>
        <dsp:cNvSpPr/>
      </dsp:nvSpPr>
      <dsp:spPr>
        <a:xfrm>
          <a:off x="1302720" y="2982198"/>
          <a:ext cx="5210883" cy="140669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“LA SEMPLICE”</a:t>
          </a:r>
          <a:endParaRPr lang="en-US" sz="2200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Predict AQI classes using AQI scores</a:t>
          </a:r>
        </a:p>
      </dsp:txBody>
      <dsp:txXfrm>
        <a:off x="1302720" y="2982198"/>
        <a:ext cx="5210883" cy="1406697"/>
      </dsp:txXfrm>
    </dsp:sp>
    <dsp:sp modelId="{02F1E646-E5E0-4364-BD63-D333800EE49C}">
      <dsp:nvSpPr>
        <dsp:cNvPr id="0" name=""/>
        <dsp:cNvSpPr/>
      </dsp:nvSpPr>
      <dsp:spPr>
        <a:xfrm>
          <a:off x="0" y="2984913"/>
          <a:ext cx="1302720" cy="14066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</a:t>
          </a:r>
        </a:p>
      </dsp:txBody>
      <dsp:txXfrm>
        <a:off x="0" y="2984913"/>
        <a:ext cx="1302720" cy="1406697"/>
      </dsp:txXfrm>
    </dsp:sp>
    <dsp:sp modelId="{ABB1A99B-EB00-4BC2-8E0D-0F91D0C098EC}">
      <dsp:nvSpPr>
        <dsp:cNvPr id="0" name=""/>
        <dsp:cNvSpPr/>
      </dsp:nvSpPr>
      <dsp:spPr>
        <a:xfrm>
          <a:off x="1302720" y="4476013"/>
          <a:ext cx="5210883" cy="140669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357301" rIns="101106" bIns="35730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“LA CLASSICA”</a:t>
          </a:r>
          <a:endParaRPr lang="en-US" sz="2200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Classify AQI classes (</a:t>
          </a:r>
          <a:r>
            <a:rPr lang="en-US" sz="2200" b="1" kern="1200" dirty="0"/>
            <a:t>Classification Task)</a:t>
          </a:r>
          <a:r>
            <a:rPr lang="en-US" sz="2200" kern="1200" dirty="0"/>
            <a:t> </a:t>
          </a:r>
        </a:p>
      </dsp:txBody>
      <dsp:txXfrm>
        <a:off x="1302720" y="4476013"/>
        <a:ext cx="5210883" cy="1406697"/>
      </dsp:txXfrm>
    </dsp:sp>
    <dsp:sp modelId="{9844FD42-DA83-463B-BAAF-E6ECF764E1B5}">
      <dsp:nvSpPr>
        <dsp:cNvPr id="0" name=""/>
        <dsp:cNvSpPr/>
      </dsp:nvSpPr>
      <dsp:spPr>
        <a:xfrm>
          <a:off x="0" y="4476013"/>
          <a:ext cx="1302720" cy="14066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36" tIns="138950" rIns="68936" bIns="13895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</a:t>
          </a:r>
        </a:p>
      </dsp:txBody>
      <dsp:txXfrm>
        <a:off x="0" y="4476013"/>
        <a:ext cx="1302720" cy="1406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9A48B-CD1E-414C-8762-777667EE63F6}">
      <dsp:nvSpPr>
        <dsp:cNvPr id="0" name=""/>
        <dsp:cNvSpPr/>
      </dsp:nvSpPr>
      <dsp:spPr>
        <a:xfrm>
          <a:off x="1963800" y="6841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BFBD-1C1F-4006-AAF5-ADC17BE45345}">
      <dsp:nvSpPr>
        <dsp:cNvPr id="0" name=""/>
        <dsp:cNvSpPr/>
      </dsp:nvSpPr>
      <dsp:spPr>
        <a:xfrm>
          <a:off x="559800" y="176163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>
              <a:latin typeface="Arial" panose="020B0604020202020204" pitchFamily="34" charset="0"/>
              <a:cs typeface="Arial" panose="020B0604020202020204" pitchFamily="34" charset="0"/>
            </a:rPr>
            <a:t>We manage to get:</a:t>
          </a:r>
        </a:p>
      </dsp:txBody>
      <dsp:txXfrm>
        <a:off x="559800" y="1761638"/>
        <a:ext cx="4320000" cy="648000"/>
      </dsp:txXfrm>
    </dsp:sp>
    <dsp:sp modelId="{0F8B17F7-B98D-40C4-9BFE-D1AC11B3A4EF}">
      <dsp:nvSpPr>
        <dsp:cNvPr id="0" name=""/>
        <dsp:cNvSpPr/>
      </dsp:nvSpPr>
      <dsp:spPr>
        <a:xfrm>
          <a:off x="559800" y="2493928"/>
          <a:ext cx="4320000" cy="1788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MSE:  ≈15</a:t>
          </a:r>
          <a:b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(benchmark 1100)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ACCURACY: ≈ 92%  (benchmark 35%)</a:t>
          </a:r>
        </a:p>
      </dsp:txBody>
      <dsp:txXfrm>
        <a:off x="559800" y="2493928"/>
        <a:ext cx="4320000" cy="1788994"/>
      </dsp:txXfrm>
    </dsp:sp>
    <dsp:sp modelId="{AA601D78-9555-4686-86C4-A112B58D763A}">
      <dsp:nvSpPr>
        <dsp:cNvPr id="0" name=""/>
        <dsp:cNvSpPr/>
      </dsp:nvSpPr>
      <dsp:spPr>
        <a:xfrm>
          <a:off x="7039800" y="6841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4D9F3-9EF5-4115-BFB2-3432396A84A0}">
      <dsp:nvSpPr>
        <dsp:cNvPr id="0" name=""/>
        <dsp:cNvSpPr/>
      </dsp:nvSpPr>
      <dsp:spPr>
        <a:xfrm>
          <a:off x="5635800" y="176163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>
              <a:latin typeface="Arial" panose="020B0604020202020204" pitchFamily="34" charset="0"/>
              <a:cs typeface="Arial" panose="020B0604020202020204" pitchFamily="34" charset="0"/>
            </a:rPr>
            <a:t>Everything nice </a:t>
          </a:r>
          <a:r>
            <a:rPr lang="en-US" sz="3100" b="1" kern="1200">
              <a:latin typeface="Arial" panose="020B0604020202020204" pitchFamily="34" charset="0"/>
              <a:cs typeface="Arial" panose="020B0604020202020204" pitchFamily="34" charset="0"/>
            </a:rPr>
            <a:t>BUT…</a:t>
          </a:r>
          <a:endParaRPr lang="en-US" sz="3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35800" y="1761638"/>
        <a:ext cx="4320000" cy="648000"/>
      </dsp:txXfrm>
    </dsp:sp>
    <dsp:sp modelId="{514184BA-9C6E-444E-AF2F-2FC9E78250EC}">
      <dsp:nvSpPr>
        <dsp:cNvPr id="0" name=""/>
        <dsp:cNvSpPr/>
      </dsp:nvSpPr>
      <dsp:spPr>
        <a:xfrm>
          <a:off x="5635800" y="2493928"/>
          <a:ext cx="4320000" cy="1788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C312-37F1-4553-A337-3BAA61594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0256A-FAC3-4128-9D1E-F5A33F9F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0D1AB-A584-4633-9EF6-8803F06B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AACB-F9A1-436D-995D-3867D9C0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C70BA-B4ED-49E3-B5F1-8AB5DAED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3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96B7-0C9C-48BB-A528-6FE178D0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55B4B-8DEA-4BE8-9CE6-6D62CCB8E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54BD-FA8D-4E45-BE60-80E9D1B4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4844-7F60-4DB2-B25D-C85E4DAF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15F4C-E88B-47FF-8A57-0B6D01BB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5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017307-47CB-4B4D-A915-51AA50EA2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C95C0-B6AA-4C6B-B151-BBC23897B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E7DE9-5837-4B57-827E-788053F8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0F6C6-127D-43BB-9255-FB0D7853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3C511-258C-4765-8FB3-7772E111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2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CDA7-91F4-4439-81EE-F3C877CE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6537D-0F2D-4377-B169-ED760B897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5B5B-0895-4418-8221-F2A351D4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B210-A328-44E1-90E0-D53ADEAA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FBAA8-FD9F-4877-940B-F14AC110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84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C5E5-99D1-4FDF-86AA-C4C63310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DC27D-28EA-4637-8CCD-6EE924C1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630BF-B0DE-4250-A5FC-8F3C8CCE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C5FF-E3B3-477D-9726-5E9F413B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AD97-C8E0-45CF-9BF7-A7CB7ED1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7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33E9-FB23-4814-9960-50FAE75A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391E-7117-442E-9F4A-E5C8DCA6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28D58-78ED-4E80-9CBD-743A13926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597FA-1EBC-43FC-8245-AD9F989A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1E2C1-D46F-4543-8B8A-96FE4ED4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5B58E-AABB-4F01-A088-5A31639E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5D0E-F353-4F3B-9FE8-5FE89466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2697E-A150-471B-9366-A74A5CA69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C4703-6C68-4459-98D5-6CCC9058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46266-BBDB-42E3-BB09-F4F28BD61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7657D-3CD4-4C47-91F8-7335F3A31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07EC8-2340-4FD9-91D6-3463E954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68121-4C64-4503-A147-7CB0E582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FB83E-2528-4694-AD00-3E58683F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5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9E94-7383-4605-BC7D-80368413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7CB7E-C68D-4D4B-A9ED-09B7231A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D3C2B-1C67-46BB-8776-FE08B10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D6E63-914E-4A78-9709-A61998B7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88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DFFC0-72A1-4726-AD17-075671260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5E60B-12D6-458E-891D-1ACD541D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5BFE9-D488-4228-A75D-59B8FF1A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1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2911-18A4-4634-B57E-F7D8ECF2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1556-7472-45E1-97DA-DB8EBADE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3FF22-E366-41D3-8CC9-9E959B06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E8008-8BF9-4BBE-9BA5-0FEFBF98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28330-0071-4482-B428-0A52ECC3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24E0B-346A-415B-A484-B6DB73B2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8656-76A9-4756-B7F8-3BE53039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CE3AF-6CA7-4925-BD2D-59AB5B2B2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F2D19-215C-409E-BEEA-0A83A55ED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2C97C-D3A8-4671-A2B9-A74C693C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7EA35-349B-423B-9500-B58DA6A8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9B8CC-EE4C-4245-9922-7D1E2A5E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82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5968F-FAF7-4465-937E-419F8C07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AC79-5BAB-4289-AEAF-A4D95D8EC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9CEC-8681-4645-9485-5B8286D52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FCF47-4BA1-4BF6-9E11-56E46BCCABE0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36598-C3F7-431F-97D5-5F4EDD924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5E61-B2DD-47D8-861F-37F3A7DFA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4BBC2-4F54-4EB7-BE3E-7FE7337B03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43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.png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8.sv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414714-42C4-4A61-9691-3A89EB4CE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14F91-25C7-453B-B072-37A9D2AE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2179637"/>
            <a:ext cx="10077450" cy="33734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Air Pollution with Machine Learning</a:t>
            </a:r>
            <a:b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60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Gabriele Pinto </a:t>
            </a:r>
            <a:b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MADAS – </a:t>
            </a:r>
            <a:r>
              <a:rPr lang="en-US" sz="36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Collegio</a:t>
            </a: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Carlo Alberto</a:t>
            </a:r>
          </a:p>
        </p:txBody>
      </p:sp>
    </p:spTree>
    <p:extLst>
      <p:ext uri="{BB962C8B-B14F-4D97-AF65-F5344CB8AC3E}">
        <p14:creationId xmlns:p14="http://schemas.microsoft.com/office/powerpoint/2010/main" val="209441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B1F6F7-8ED4-410D-81E1-135A959EA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" r="-2" b="628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11FF6F-575B-41D6-A1DE-37DC9C8A835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r="-1" b="-1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04225-8CFF-48BA-8918-2C2C273B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FE6A-939C-44A4-B85E-74A3B16FE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7016" y="2278427"/>
            <a:ext cx="4803637" cy="378883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sensors are costly! 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not real- time available. 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traffic and weather data are much less costly and are already adopted for other uses.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it might be a good idea to use traffic and weather sensors to predict pollution…..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Furthermore…..</a:t>
            </a:r>
          </a:p>
        </p:txBody>
      </p:sp>
      <p:pic>
        <p:nvPicPr>
          <p:cNvPr id="10" name="Graphic 9" descr="Money">
            <a:extLst>
              <a:ext uri="{FF2B5EF4-FFF2-40B4-BE49-F238E27FC236}">
                <a16:creationId xmlns:a16="http://schemas.microsoft.com/office/drawing/2014/main" id="{86B03F2B-0087-40DD-91EF-23400AC99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9127" y="2150248"/>
            <a:ext cx="914400" cy="914400"/>
          </a:xfrm>
          <a:prstGeom prst="rect">
            <a:avLst/>
          </a:prstGeom>
        </p:spPr>
      </p:pic>
      <p:pic>
        <p:nvPicPr>
          <p:cNvPr id="12" name="Graphic 11" descr="Hourglass">
            <a:extLst>
              <a:ext uri="{FF2B5EF4-FFF2-40B4-BE49-F238E27FC236}">
                <a16:creationId xmlns:a16="http://schemas.microsoft.com/office/drawing/2014/main" id="{19D3DB50-9A83-4745-9928-C86B0AC1D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7992" y="3306795"/>
            <a:ext cx="914400" cy="914400"/>
          </a:xfrm>
          <a:prstGeom prst="rect">
            <a:avLst/>
          </a:prstGeom>
        </p:spPr>
      </p:pic>
      <p:pic>
        <p:nvPicPr>
          <p:cNvPr id="15" name="Graphic 14" descr="Head with gears">
            <a:extLst>
              <a:ext uri="{FF2B5EF4-FFF2-40B4-BE49-F238E27FC236}">
                <a16:creationId xmlns:a16="http://schemas.microsoft.com/office/drawing/2014/main" id="{FA029791-54B7-4D11-80C6-2222557435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2264" y="4504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A9C0F6D-D353-4176-8C16-2F89FD0A64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r="11573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D3D5C4-FFDD-4CA6-BF59-DCE273E27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9C5B7AC-4553-43C3-85DC-24E08BFB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predictions could be useful for..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65B46-1381-4841-AF52-F32FDC28B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policymakers to: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Adopt preventive actions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planning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and……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informed decisions for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(hopefully)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Greener city!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7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D73961-E0F9-4C9B-8ABD-C7127D7E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Objective of the modelling task: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CA0207-6BBB-4419-AF3F-595EE641A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Using Weather and Traffic Sensors to predict Pollution !</a:t>
            </a:r>
          </a:p>
        </p:txBody>
      </p:sp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131B4A07-CB0B-4A38-81F3-1996ED2D6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132" y="851251"/>
            <a:ext cx="2170684" cy="2170684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1C79D5AF-4E71-4F9E-8964-408EA3CFC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195" y="2267940"/>
            <a:ext cx="2431406" cy="2431406"/>
          </a:xfrm>
          <a:prstGeom prst="rect">
            <a:avLst/>
          </a:prstGeom>
        </p:spPr>
      </p:pic>
      <p:pic>
        <p:nvPicPr>
          <p:cNvPr id="10" name="Graphic 9" descr="Radioactive">
            <a:extLst>
              <a:ext uri="{FF2B5EF4-FFF2-40B4-BE49-F238E27FC236}">
                <a16:creationId xmlns:a16="http://schemas.microsoft.com/office/drawing/2014/main" id="{56BD9546-E3E8-4E2C-98AD-DB51F617F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3400" y="587047"/>
            <a:ext cx="3553968" cy="355396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5D681EAD-9858-4A98-B760-02444EA3CBC7}"/>
              </a:ext>
            </a:extLst>
          </p:cNvPr>
          <p:cNvSpPr/>
          <p:nvPr/>
        </p:nvSpPr>
        <p:spPr>
          <a:xfrm>
            <a:off x="5372100" y="1159726"/>
            <a:ext cx="2781300" cy="2949782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86B06B-1C47-4D64-8C22-6F2ED61AD9F9}"/>
              </a:ext>
            </a:extLst>
          </p:cNvPr>
          <p:cNvSpPr/>
          <p:nvPr/>
        </p:nvSpPr>
        <p:spPr>
          <a:xfrm>
            <a:off x="4323565" y="1677880"/>
            <a:ext cx="1287121" cy="93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4E8611-11FA-4834-BEDE-0AF9C0D99E17}"/>
              </a:ext>
            </a:extLst>
          </p:cNvPr>
          <p:cNvSpPr/>
          <p:nvPr/>
        </p:nvSpPr>
        <p:spPr>
          <a:xfrm>
            <a:off x="4323565" y="2969894"/>
            <a:ext cx="1393653" cy="93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98067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5833A6-B67F-4E29-945B-1B3BFF44B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065" y="-638175"/>
            <a:ext cx="12366065" cy="8229054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03878-1BC1-448B-929C-8E6FE53A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75" y="2941709"/>
            <a:ext cx="12487275" cy="1325563"/>
          </a:xfrm>
        </p:spPr>
        <p:txBody>
          <a:bodyPr>
            <a:normAutofit fontScale="90000"/>
          </a:bodyPr>
          <a:lstStyle/>
          <a:p>
            <a:pPr marL="514350" indent="-514350"/>
            <a:r>
              <a:rPr lang="en-GB" sz="6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11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CEB9FC-BE94-4F42-9FBD-E0F780D7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Data aggregation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6EE563-38DC-4C83-B75F-156EFE25D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Problem is that our data are heterogeneous in terms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space.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As a solution we aggregate all the data on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hourly observations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 we average sensors based on their type (for pollution and weather only). And we add up information from traffic sensors.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0E76C542-EB34-4549-98E4-B7A1BC2C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765589"/>
            <a:ext cx="5614835" cy="31736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703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DF23-6EAA-4CC5-BA7C-E98CB00D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 Location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B137CC-351F-4C34-B53B-165E14162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97" y="2044050"/>
            <a:ext cx="7001545" cy="4394199"/>
          </a:xfrm>
          <a:prstGeom prst="rect">
            <a:avLst/>
          </a:prstGeom>
        </p:spPr>
      </p:pic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6C6ECAFA-D8A9-459F-8F1E-BCF5A9C00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8860" y="2755182"/>
            <a:ext cx="3932237" cy="2004708"/>
          </a:xfrm>
        </p:spPr>
        <p:txBody>
          <a:bodyPr>
            <a:normAutofit fontScale="92500"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Pollution Sensors</a:t>
            </a:r>
          </a:p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Traffic Sensors</a:t>
            </a:r>
          </a:p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Weather Sensors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B229EE-81D6-4186-87FA-40B1B83F0DB0}"/>
              </a:ext>
            </a:extLst>
          </p:cNvPr>
          <p:cNvGrpSpPr/>
          <p:nvPr/>
        </p:nvGrpSpPr>
        <p:grpSpPr>
          <a:xfrm>
            <a:off x="556532" y="2551223"/>
            <a:ext cx="951988" cy="2208667"/>
            <a:chOff x="865013" y="2529304"/>
            <a:chExt cx="951988" cy="2208667"/>
          </a:xfrm>
        </p:grpSpPr>
        <p:pic>
          <p:nvPicPr>
            <p:cNvPr id="26" name="Graphic 25" descr="Radioactive">
              <a:extLst>
                <a:ext uri="{FF2B5EF4-FFF2-40B4-BE49-F238E27FC236}">
                  <a16:creationId xmlns:a16="http://schemas.microsoft.com/office/drawing/2014/main" id="{E549BF30-23F6-4EB8-A99F-71CF96A4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6641" y="2529304"/>
              <a:ext cx="659249" cy="659249"/>
            </a:xfrm>
            <a:prstGeom prst="rect">
              <a:avLst/>
            </a:prstGeom>
          </p:spPr>
        </p:pic>
        <p:pic>
          <p:nvPicPr>
            <p:cNvPr id="27" name="Graphic 26" descr="Car">
              <a:extLst>
                <a:ext uri="{FF2B5EF4-FFF2-40B4-BE49-F238E27FC236}">
                  <a16:creationId xmlns:a16="http://schemas.microsoft.com/office/drawing/2014/main" id="{7FF007C7-8C2B-4613-AA33-E8D90E9C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2600" y="3176437"/>
              <a:ext cx="914401" cy="914401"/>
            </a:xfrm>
            <a:prstGeom prst="rect">
              <a:avLst/>
            </a:prstGeom>
          </p:spPr>
        </p:pic>
        <p:pic>
          <p:nvPicPr>
            <p:cNvPr id="28" name="Graphic 27" descr="Cloud">
              <a:extLst>
                <a:ext uri="{FF2B5EF4-FFF2-40B4-BE49-F238E27FC236}">
                  <a16:creationId xmlns:a16="http://schemas.microsoft.com/office/drawing/2014/main" id="{252F58BB-70EB-4CA2-A683-49324F33F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5013" y="382357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93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B65A-B170-4BEA-94DC-0025E264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62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imputation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D4BC9-F0B7-403B-9A9B-002E6A4C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56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have several missing values in the pollution dataset we decide to impute using random forest.</a:t>
            </a:r>
          </a:p>
        </p:txBody>
      </p:sp>
      <p:pic>
        <p:nvPicPr>
          <p:cNvPr id="4" name="Graphic 3" descr="Radioactive">
            <a:extLst>
              <a:ext uri="{FF2B5EF4-FFF2-40B4-BE49-F238E27FC236}">
                <a16:creationId xmlns:a16="http://schemas.microsoft.com/office/drawing/2014/main" id="{3EED4D1E-3A48-426F-A185-559B133B1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0637" y="3579813"/>
            <a:ext cx="219075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CFD9D-BFF1-4569-B02F-24CBA799C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3697"/>
            <a:ext cx="6718917" cy="66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0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E400-F75C-411D-B8A9-DF224226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imputation</a:t>
            </a:r>
          </a:p>
        </p:txBody>
      </p:sp>
      <p:pic>
        <p:nvPicPr>
          <p:cNvPr id="4" name="Graphic 3" descr="Cloud">
            <a:extLst>
              <a:ext uri="{FF2B5EF4-FFF2-40B4-BE49-F238E27FC236}">
                <a16:creationId xmlns:a16="http://schemas.microsoft.com/office/drawing/2014/main" id="{A566FDE5-7BEE-4EAD-879F-4E47799B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6445" y="1124940"/>
            <a:ext cx="2431406" cy="243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2F592-F222-4484-AD9A-1D69AEBE9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20" y="0"/>
            <a:ext cx="676099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0F1CFF-A363-4C07-9F46-A59AAB65C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80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weather dataset has only few missing values we impute as well using random forest. We also have a sensor for which no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neither details are available (we decide to drop it from the dataset).</a:t>
            </a:r>
          </a:p>
        </p:txBody>
      </p:sp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0A593C54-539A-48FC-B9E8-F564E624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248" y="4608464"/>
            <a:ext cx="2431406" cy="24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3DF23-6EAA-4CC5-BA7C-E98CB00D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Selection in the Traffic Dataset</a:t>
            </a:r>
            <a:endParaRPr lang="en-US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6FAB3C-9D7A-4759-BE9E-530FF755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" y="2802677"/>
            <a:ext cx="9732550" cy="245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19898-B9B8-402D-936B-531AF020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79" y="1672492"/>
            <a:ext cx="5291667" cy="321468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8A24CF-9109-4254-8A07-561633E4432B}"/>
              </a:ext>
            </a:extLst>
          </p:cNvPr>
          <p:cNvSpPr txBox="1">
            <a:spLocks/>
          </p:cNvSpPr>
          <p:nvPr/>
        </p:nvSpPr>
        <p:spPr>
          <a:xfrm>
            <a:off x="-88777" y="1901051"/>
            <a:ext cx="6801612" cy="5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type of cars</a:t>
            </a:r>
          </a:p>
        </p:txBody>
      </p:sp>
    </p:spTree>
    <p:extLst>
      <p:ext uri="{BB962C8B-B14F-4D97-AF65-F5344CB8AC3E}">
        <p14:creationId xmlns:p14="http://schemas.microsoft.com/office/powerpoint/2010/main" val="155492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EF274-5469-45AA-803A-91B65F00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Other Features enginnering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9F2A6A-6A22-4899-8D81-EC8349B0C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2014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99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4E3EE05-58F3-4763-8723-990D74656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08208"/>
                  </p:ext>
                </p:extLst>
              </p:nvPr>
            </p:nvGraphicFramePr>
            <p:xfrm>
              <a:off x="-634345" y="1193800"/>
              <a:ext cx="12931120" cy="5350876"/>
            </p:xfrm>
            <a:graphic>
              <a:graphicData uri="http://schemas.microsoft.com/office/powerpoint/2016/summaryzoom">
                <psuz:summaryZm>
                  <psuz:summaryZmObj sectionId="{9878632B-49A9-44DA-A161-FBBE192E7B0F}" scaleFactorX="98289" scaleFactorY="98289">
                    <psuz:zmPr id="{25F93FE4-84A7-46AF-A903-F9A699EF0D6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141217" y="207881"/>
                          <a:ext cx="4207458" cy="23666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39CC6B-7ECD-42D6-B437-CAF22A2989B1}">
                    <psuz:zmPr id="{24F84EF1-8CAC-4E72-B900-2FDF47956B4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45823" y="187281"/>
                          <a:ext cx="4280701" cy="24078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83603B8-AA06-4242-93C4-8DD6F8166C63}" offsetFactorX="1875">
                    <psuz:zmPr id="{EB28E4FC-287C-4DB6-8713-B4EC52DD34D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184859" y="2755701"/>
                          <a:ext cx="4280701" cy="24078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DEEFE1D-AB4A-45E8-9D32-22B127EA2F28}">
                    <psuz:zmPr id="{22150C94-AD77-483B-AD04-F8B6AD701BB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45823" y="2755701"/>
                          <a:ext cx="4280701" cy="24078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4E3EE05-58F3-4763-8723-990D74656D3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634345" y="1193800"/>
                <a:ext cx="12931120" cy="5350876"/>
                <a:chOff x="-634345" y="1193800"/>
                <a:chExt cx="12931120" cy="5350876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06872" y="1401681"/>
                  <a:ext cx="4207458" cy="236669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11478" y="1381081"/>
                  <a:ext cx="4280701" cy="240789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50514" y="3949501"/>
                  <a:ext cx="4280701" cy="240789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1478" y="3949501"/>
                  <a:ext cx="4280701" cy="240789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2" name="Title 11">
            <a:extLst>
              <a:ext uri="{FF2B5EF4-FFF2-40B4-BE49-F238E27FC236}">
                <a16:creationId xmlns:a16="http://schemas.microsoft.com/office/drawing/2014/main" id="{71268BBC-617F-4B04-A310-80FAD7C88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215" y="-1193800"/>
            <a:ext cx="9144000" cy="2387600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7788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D2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Radioactive">
            <a:extLst>
              <a:ext uri="{FF2B5EF4-FFF2-40B4-BE49-F238E27FC236}">
                <a16:creationId xmlns:a16="http://schemas.microsoft.com/office/drawing/2014/main" id="{2D6C67AB-F687-449C-89EA-2BA90D8FF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1035" y="864108"/>
            <a:ext cx="5129784" cy="512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A4D14E-B6E5-4929-9DC3-14DD880E9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1540700"/>
            <a:ext cx="5234831" cy="4049365"/>
          </a:xfrm>
        </p:spPr>
      </p:pic>
    </p:spTree>
    <p:extLst>
      <p:ext uri="{BB962C8B-B14F-4D97-AF65-F5344CB8AC3E}">
        <p14:creationId xmlns:p14="http://schemas.microsoft.com/office/powerpoint/2010/main" val="277510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2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8078B574-EBDE-43CB-BF23-76F745544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1035" y="864108"/>
            <a:ext cx="5129784" cy="512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41D40-5E01-4275-A366-1503E78C9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396323"/>
            <a:ext cx="5129784" cy="40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D770FF-063C-4FBF-BD91-996F4374F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49" y="360081"/>
            <a:ext cx="7846385" cy="6396178"/>
          </a:xfrm>
        </p:spPr>
      </p:pic>
    </p:spTree>
    <p:extLst>
      <p:ext uri="{BB962C8B-B14F-4D97-AF65-F5344CB8AC3E}">
        <p14:creationId xmlns:p14="http://schemas.microsoft.com/office/powerpoint/2010/main" val="82147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DA2F4-CEBD-4215-A9EF-7D476C0F8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9" y="1417580"/>
            <a:ext cx="6261229" cy="402284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4369E72B-EAB0-4E0E-AC18-FC65AFC1A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"/>
          <a:stretch/>
        </p:blipFill>
        <p:spPr>
          <a:xfrm>
            <a:off x="6253817" y="1582224"/>
            <a:ext cx="5294715" cy="3693551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5C2DC22-8C88-4D87-B966-17D9CCD27A96}"/>
              </a:ext>
            </a:extLst>
          </p:cNvPr>
          <p:cNvSpPr txBox="1">
            <a:spLocks/>
          </p:cNvSpPr>
          <p:nvPr/>
        </p:nvSpPr>
        <p:spPr>
          <a:xfrm>
            <a:off x="7115175" y="5419896"/>
            <a:ext cx="3314694" cy="52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Adapted to hourly!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933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15230-89CF-492A-B537-1DE0F0BD8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03878-1BC1-448B-929C-8E6FE53A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67766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93BE960-416C-4B33-9D39-736FE73F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But which model we should use 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32F9BF-7CAF-414A-962F-17BCA740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684110"/>
            <a:ext cx="6066118" cy="35094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We opt for different models that include “auto” feature selections (or shrinking parameter that take into account var </a:t>
            </a:r>
            <a:r>
              <a:rPr lang="en-GB" sz="1900" dirty="0" err="1">
                <a:latin typeface="Arial" panose="020B0604020202020204" pitchFamily="34" charset="0"/>
                <a:cs typeface="Arial" panose="020B0604020202020204" pitchFamily="34" charset="0"/>
              </a:rPr>
              <a:t>importances</a:t>
            </a: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Ridge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900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marL="0" indent="0">
              <a:buNone/>
            </a:pPr>
            <a:endParaRPr lang="en-GB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700" dirty="0" err="1">
                <a:latin typeface="Arial" panose="020B0604020202020204" pitchFamily="34" charset="0"/>
                <a:cs typeface="Arial" panose="020B0604020202020204" pitchFamily="34" charset="0"/>
              </a:rPr>
              <a:t>n.b.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-we use random sampling with test size 20% (limitations discussed in last slide)</a:t>
            </a:r>
          </a:p>
          <a:p>
            <a:pPr marL="0" indent="0">
              <a:buNone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-no big gain from stratifies sampling (not reported here)</a:t>
            </a:r>
          </a:p>
          <a:p>
            <a:pPr marL="0" indent="0">
              <a:buNone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068C7F-400D-452A-B828-632FCDF83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1962" y="3327413"/>
            <a:ext cx="2542433" cy="1922835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40D63A6-851E-4FFE-BC9D-9A87DC83190F}"/>
              </a:ext>
            </a:extLst>
          </p:cNvPr>
          <p:cNvSpPr txBox="1">
            <a:spLocks/>
          </p:cNvSpPr>
          <p:nvPr/>
        </p:nvSpPr>
        <p:spPr>
          <a:xfrm>
            <a:off x="1043781" y="2885243"/>
            <a:ext cx="3932237" cy="209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1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3AF72-84AB-4A27-A5D0-E26252B1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74"/>
            <a:ext cx="12192000" cy="6525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3567D-3937-4760-A686-6574A1C9EC7B}"/>
              </a:ext>
            </a:extLst>
          </p:cNvPr>
          <p:cNvSpPr txBox="1"/>
          <p:nvPr/>
        </p:nvSpPr>
        <p:spPr>
          <a:xfrm>
            <a:off x="8353888" y="5302464"/>
            <a:ext cx="369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RANDOM FOREST SIGNIFICANTLY PERFORM BETTER !</a:t>
            </a:r>
          </a:p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n.b.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hyperparameter calibration might change this figures…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6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ACFF8-73C8-4418-8F29-7CF78CC05759}"/>
              </a:ext>
            </a:extLst>
          </p:cNvPr>
          <p:cNvSpPr txBox="1"/>
          <p:nvPr/>
        </p:nvSpPr>
        <p:spPr>
          <a:xfrm>
            <a:off x="9093496" y="618681"/>
            <a:ext cx="2613872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RANDOM FOREST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5BD45-AF1D-4ED9-B34B-E9CE82ED1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r="3269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292E1103-3D1E-4417-BE4D-C29F405B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1343" y="3805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11B23-177E-4C06-AC41-95FAF70B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 to predict Air Quality Index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429DD-1F22-4DDA-91E9-A70EC791B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0586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46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F320-0DAE-4F97-BE7D-D9CDF18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1" y="967665"/>
            <a:ext cx="4030599" cy="108936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“LA COMPLICATA”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681B-43A2-4085-8C3F-E47760555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We take results from the pollutants predicted by random forest… and then compute the implied AQI</a:t>
            </a:r>
          </a:p>
          <a:p>
            <a:pPr marL="0" indent="0">
              <a:buNone/>
            </a:pPr>
            <a:r>
              <a:rPr lang="en-GB" sz="2000" b="1">
                <a:latin typeface="Arial" panose="020B0604020202020204" pitchFamily="34" charset="0"/>
                <a:cs typeface="Arial" panose="020B0604020202020204" pitchFamily="34" charset="0"/>
              </a:rPr>
              <a:t>n.b. please note that this way we also use obs from the test set to compute AQI</a:t>
            </a:r>
          </a:p>
          <a:p>
            <a:pPr marL="0" indent="0">
              <a:buNone/>
            </a:pPr>
            <a:endParaRPr 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FA3D-B5B6-497D-9AB9-1B1F226CE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967665"/>
            <a:ext cx="6262471" cy="45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3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CBBC7-8187-4F31-B55C-520B6790D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03878-1BC1-448B-929C-8E6FE53A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35" y="1326549"/>
            <a:ext cx="10958004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INTRODUCTORY DESCRIPTION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278545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F320-0DAE-4F97-BE7D-D9CDF18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1" y="967665"/>
            <a:ext cx="4030599" cy="1089365"/>
          </a:xfrm>
          <a:solidFill>
            <a:srgbClr val="A7F5DB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“LA DIRETTISSIMA”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681B-43A2-4085-8C3F-E47760555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18" y="2255668"/>
            <a:ext cx="3505494" cy="1325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predict directly the AQI using Random Forest. (with 100 trees).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31E28-D974-44C6-8AE4-FD2815F0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1075925"/>
            <a:ext cx="6347264" cy="455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D2D6F-4AE9-47C4-8AE2-9FCF612D2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1" y="3581400"/>
            <a:ext cx="3980929" cy="28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53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F320-0DAE-4F97-BE7D-D9CDF18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68" y="941032"/>
            <a:ext cx="4030599" cy="1089365"/>
          </a:xfrm>
          <a:solidFill>
            <a:srgbClr val="4BE172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“LA SEMPLICE”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681B-43A2-4085-8C3F-E47760555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505494" cy="27106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use the results from a Random Forest Regressor, to compute the corresponding labels.</a:t>
            </a: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(i.e. rows are actuals, columns are predicted)</a:t>
            </a:r>
          </a:p>
          <a:p>
            <a:pPr marL="0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Benchmark is ~0,35 (frequency of “optimal)</a:t>
            </a:r>
          </a:p>
          <a:p>
            <a:pPr marL="0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36590F-E190-4533-BDAB-1749C03F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92" y="941032"/>
            <a:ext cx="5694379" cy="4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1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F320-0DAE-4F97-BE7D-D9CDF183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5" y="941032"/>
            <a:ext cx="4030599" cy="1089365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“LA CLASSICA”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E681B-43A2-4085-8C3F-E47760555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505494" cy="22578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predict the class using a Random Forest Classifier.</a:t>
            </a:r>
          </a:p>
          <a:p>
            <a:pPr marL="0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Results are quite similar as before.</a:t>
            </a: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(i.e. rows are actual, columns are predictions)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C7963-16B1-4D64-ABF8-A55A0D81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117" y="994240"/>
            <a:ext cx="5997647" cy="48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9F12-FBE2-4177-AAC8-0486A842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Summing up…..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7A94FE-6AEA-4E58-913F-36D55049D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8834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437FF45A-C341-4B5D-9D88-8F1C1AF497A3}"/>
              </a:ext>
            </a:extLst>
          </p:cNvPr>
          <p:cNvSpPr/>
          <p:nvPr/>
        </p:nvSpPr>
        <p:spPr>
          <a:xfrm rot="21447914">
            <a:off x="7803471" y="4295314"/>
            <a:ext cx="2672179" cy="21395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84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39101-98D1-4627-9946-ACDF5BBA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important limitations</a:t>
            </a:r>
          </a:p>
        </p:txBody>
      </p:sp>
      <p:cxnSp>
        <p:nvCxnSpPr>
          <p:cNvPr id="19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C3225-2F70-4CFF-BDD4-528310D0B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5259370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results we show cannot be properly interpreted as “out of sample” test errors for several reasons: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 the imputation phase we used all the variables (both from train and test set).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Smoothed variables incorporate info from both test and train set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 get appropriate estimates for the performance of the model, the test should be sampled considering time constraint of the variables (i.e. should be taken from a period of observations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the train set).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Test error is the error you get when you run the trained model on a set of data that it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previously never been exposed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 This test error can be used to estimate the accuracy of the model before it is shipped to production.</a:t>
            </a:r>
            <a:endParaRPr lang="en-GB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 descr="Warning">
            <a:extLst>
              <a:ext uri="{FF2B5EF4-FFF2-40B4-BE49-F238E27FC236}">
                <a16:creationId xmlns:a16="http://schemas.microsoft.com/office/drawing/2014/main" id="{80160886-BF94-413C-B52C-D37F94F95F48}"/>
              </a:ext>
            </a:extLst>
          </p:cNvPr>
          <p:cNvSpPr/>
          <p:nvPr/>
        </p:nvSpPr>
        <p:spPr>
          <a:xfrm>
            <a:off x="753650" y="2839625"/>
            <a:ext cx="969199" cy="96919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7381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438FAB-0F24-4BC7-BB95-F58C27E4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" y="0"/>
            <a:ext cx="11804342" cy="65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077F-8F73-4D9C-9A1E-B9CB7449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data we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0BA1-3931-42B0-94A0-7772A696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205" y="1878012"/>
            <a:ext cx="804782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41,288 (~40k) observations from pollution sensors (daily and hourly)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9,183,475 (~9 million) observations from traffic sensors (with timestamp)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39, 167 (~40k) observations from weather sensors (hourly)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A5C11A21-5DF6-47AA-9B2F-57D40191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112" y="4339126"/>
            <a:ext cx="914400" cy="914400"/>
          </a:xfrm>
          <a:prstGeom prst="rect">
            <a:avLst/>
          </a:prstGeom>
        </p:spPr>
      </p:pic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A5F6AC32-00A1-4DD4-9F76-0BEA320D6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112" y="2820848"/>
            <a:ext cx="1302518" cy="1302518"/>
          </a:xfrm>
          <a:prstGeom prst="rect">
            <a:avLst/>
          </a:prstGeom>
        </p:spPr>
      </p:pic>
      <p:pic>
        <p:nvPicPr>
          <p:cNvPr id="9" name="Graphic 8" descr="Radioactive">
            <a:extLst>
              <a:ext uri="{FF2B5EF4-FFF2-40B4-BE49-F238E27FC236}">
                <a16:creationId xmlns:a16="http://schemas.microsoft.com/office/drawing/2014/main" id="{D9555081-BE04-4CD9-AD34-C842BC56D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3596" y="17985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DE215-BF52-45C2-9051-5CE0C731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Where and When 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11446"/>
            <a:ext cx="4901184" cy="4021058"/>
          </a:xfrm>
          <a:prstGeom prst="rect">
            <a:avLst/>
          </a:prstGeom>
          <a:solidFill>
            <a:srgbClr val="46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3FEF1-F8F7-43D1-AB69-4486FD4E4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3" b="3"/>
          <a:stretch/>
        </p:blipFill>
        <p:spPr>
          <a:xfrm>
            <a:off x="870090" y="11446"/>
            <a:ext cx="4572000" cy="38587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rgbClr val="46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A15E3-59BB-4E45-9DB0-9534C6681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5" b="6479"/>
          <a:stretch/>
        </p:blipFill>
        <p:spPr>
          <a:xfrm>
            <a:off x="870090" y="4407408"/>
            <a:ext cx="4572000" cy="24505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C8EF-5A8E-402D-BDCB-0B754F73A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MILAN (Italy)</a:t>
            </a:r>
          </a:p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2 Months (between 01 Nov 2013 and 31 Dec 2013)</a:t>
            </a:r>
          </a:p>
        </p:txBody>
      </p:sp>
    </p:spTree>
    <p:extLst>
      <p:ext uri="{BB962C8B-B14F-4D97-AF65-F5344CB8AC3E}">
        <p14:creationId xmlns:p14="http://schemas.microsoft.com/office/powerpoint/2010/main" val="167574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9FA9-149B-4A5C-98D8-6CA535C6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367" y="726287"/>
            <a:ext cx="47501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Sensors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60369-866F-441B-B25B-7F147866F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876" y="2935549"/>
            <a:ext cx="3697510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Unit measurement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Value of the measurements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54798D-534E-41F0-8746-06E60C16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246" y="0"/>
            <a:ext cx="7559754" cy="6858000"/>
          </a:xfrm>
          <a:prstGeom prst="rect">
            <a:avLst/>
          </a:prstGeom>
          <a:solidFill>
            <a:srgbClr val="5E8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9">
            <a:extLst>
              <a:ext uri="{FF2B5EF4-FFF2-40B4-BE49-F238E27FC236}">
                <a16:creationId xmlns:a16="http://schemas.microsoft.com/office/drawing/2014/main" id="{CB6D657F-A3E2-4217-BFDD-D6B466FE2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2995" y="484632"/>
            <a:ext cx="670914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12325-BA7C-440E-BE33-B61D7C653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r="28898" b="1"/>
          <a:stretch/>
        </p:blipFill>
        <p:spPr>
          <a:xfrm>
            <a:off x="5414728" y="827678"/>
            <a:ext cx="1721427" cy="1996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0C72B-770C-4880-9E3A-7B18DD665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r="16473" b="2"/>
          <a:stretch/>
        </p:blipFill>
        <p:spPr>
          <a:xfrm>
            <a:off x="7291641" y="829733"/>
            <a:ext cx="1726812" cy="199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BC5A93-2A94-41A8-A668-73D3CB200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83488" y="3162813"/>
            <a:ext cx="2705334" cy="2674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25B5C-2643-4D80-9C94-7093DFC890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2" r="23957" b="-3"/>
          <a:stretch/>
        </p:blipFill>
        <p:spPr>
          <a:xfrm>
            <a:off x="9173937" y="827678"/>
            <a:ext cx="2315724" cy="5086759"/>
          </a:xfrm>
          <a:prstGeom prst="rect">
            <a:avLst/>
          </a:prstGeom>
        </p:spPr>
      </p:pic>
      <p:pic>
        <p:nvPicPr>
          <p:cNvPr id="28" name="Graphic 27" descr="Cloud">
            <a:extLst>
              <a:ext uri="{FF2B5EF4-FFF2-40B4-BE49-F238E27FC236}">
                <a16:creationId xmlns:a16="http://schemas.microsoft.com/office/drawing/2014/main" id="{80FC6DC7-E60C-4265-999F-8DEEC76A2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7066" y="370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AB01-95A9-4312-90AC-AE6739F0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11" y="629266"/>
            <a:ext cx="369751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Sensors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6FE4F-DB7B-4412-938C-98E2146D0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5513" y="2438400"/>
            <a:ext cx="3697510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Clr>
                <a:srgbClr val="6C5149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Features:</a:t>
            </a:r>
          </a:p>
          <a:p>
            <a:pPr indent="-228600">
              <a:buClr>
                <a:srgbClr val="6C5149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Detailed information on type of vehicle coming from the matching of the palette with the “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motorizzazione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civile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” dataset:</a:t>
            </a:r>
          </a:p>
          <a:p>
            <a:pPr marL="285750" indent="-228600">
              <a:buClr>
                <a:srgbClr val="6C5149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Size of 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vechicle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(width)</a:t>
            </a:r>
          </a:p>
          <a:p>
            <a:pPr marL="285750" indent="-228600">
              <a:buClr>
                <a:srgbClr val="6C5149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Engine ( diesel, oil, electric…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28600">
              <a:buClr>
                <a:srgbClr val="6C5149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Environmental class (euro 0,1 ..5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28600">
              <a:buClr>
                <a:srgbClr val="6C5149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BEE692-38FF-45D5-BACD-3ED0107AB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246" y="0"/>
            <a:ext cx="7559754" cy="6858000"/>
          </a:xfrm>
          <a:prstGeom prst="rect">
            <a:avLst/>
          </a:prstGeom>
          <a:solidFill>
            <a:srgbClr val="6C5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FFC0ABB7-3FF2-48CA-AF41-7C90BA14B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2995" y="484632"/>
            <a:ext cx="670914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448E8-007B-4A0D-A7BA-94081BE01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r="37" b="3"/>
          <a:stretch/>
        </p:blipFill>
        <p:spPr>
          <a:xfrm>
            <a:off x="5968699" y="1165030"/>
            <a:ext cx="2415377" cy="1338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9F715-F948-4CC0-9448-447155D8A8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6717"/>
          <a:stretch/>
        </p:blipFill>
        <p:spPr>
          <a:xfrm>
            <a:off x="5414729" y="2989903"/>
            <a:ext cx="3603723" cy="2922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7010C-A769-45CD-B95C-A513B342C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3" r="18253" b="-1"/>
          <a:stretch/>
        </p:blipFill>
        <p:spPr>
          <a:xfrm>
            <a:off x="9173937" y="827678"/>
            <a:ext cx="2315724" cy="5086759"/>
          </a:xfrm>
          <a:prstGeom prst="rect">
            <a:avLst/>
          </a:prstGeom>
        </p:spPr>
      </p:pic>
      <p:pic>
        <p:nvPicPr>
          <p:cNvPr id="15" name="Graphic 14" descr="Car">
            <a:extLst>
              <a:ext uri="{FF2B5EF4-FFF2-40B4-BE49-F238E27FC236}">
                <a16:creationId xmlns:a16="http://schemas.microsoft.com/office/drawing/2014/main" id="{3D45C29C-22D6-4CED-A51B-7C45B01D3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0006" y="19810"/>
            <a:ext cx="1302518" cy="13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5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2925-B814-4A32-882A-1C334B5D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2010"/>
            <a:ext cx="455500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sensors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56FCCF-3D33-496B-8691-7057111B5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5513" y="2438400"/>
            <a:ext cx="3697510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Unit measurement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Value of the measurements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6BC633-BCFD-419F-A30B-200BB6166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246" y="0"/>
            <a:ext cx="755975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7AA8700D-9C83-444C-9091-0955AFA95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2995" y="484632"/>
            <a:ext cx="670914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6CFA3-280F-409E-AC62-B9D2E150B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0" b="12236"/>
          <a:stretch/>
        </p:blipFill>
        <p:spPr>
          <a:xfrm>
            <a:off x="5414729" y="827678"/>
            <a:ext cx="2222786" cy="19967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381C78-BF51-4665-924C-516ED3B90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8981" y="826280"/>
            <a:ext cx="1229471" cy="1998177"/>
          </a:xfrm>
          <a:prstGeom prst="rect">
            <a:avLst/>
          </a:prstGeom>
          <a:solidFill>
            <a:srgbClr val="2D5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6D17-6A28-4F41-B0BE-D388CC7A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30859" y="2824457"/>
            <a:ext cx="2324301" cy="3398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601B-C450-42F3-AE7F-DF13D8A8A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3" r="31381" b="-3"/>
          <a:stretch/>
        </p:blipFill>
        <p:spPr>
          <a:xfrm>
            <a:off x="9173937" y="827678"/>
            <a:ext cx="2315724" cy="5086759"/>
          </a:xfrm>
          <a:prstGeom prst="rect">
            <a:avLst/>
          </a:prstGeom>
        </p:spPr>
      </p:pic>
      <p:pic>
        <p:nvPicPr>
          <p:cNvPr id="21" name="Graphic 20" descr="Radioactive">
            <a:extLst>
              <a:ext uri="{FF2B5EF4-FFF2-40B4-BE49-F238E27FC236}">
                <a16:creationId xmlns:a16="http://schemas.microsoft.com/office/drawing/2014/main" id="{523CAAE2-A7F1-4900-A020-87F1B006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6641" y="172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6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D938071-6B5E-4623-95A0-F0850DD0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03878-1BC1-448B-929C-8E6FE53A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352876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867</Words>
  <Application>Microsoft Office PowerPoint</Application>
  <PresentationFormat>Widescreen</PresentationFormat>
  <Paragraphs>127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Predicting Air Pollution with Machine Learning   Gabriele Pinto  MADAS – Collegio Carlo Alberto</vt:lpstr>
      <vt:lpstr>OUTLINE</vt:lpstr>
      <vt:lpstr>INTRODUCTORY DESCRIPTION OF THE DATA</vt:lpstr>
      <vt:lpstr>What data we have</vt:lpstr>
      <vt:lpstr>Where and When ?</vt:lpstr>
      <vt:lpstr>Weather Sensors</vt:lpstr>
      <vt:lpstr>Traffic Sensors</vt:lpstr>
      <vt:lpstr>Pollution sensors</vt:lpstr>
      <vt:lpstr>CONTEXT AND OBJECTIVES</vt:lpstr>
      <vt:lpstr>PROBLEM</vt:lpstr>
      <vt:lpstr>Pollution predictions could be useful for..</vt:lpstr>
      <vt:lpstr>Objective of the modelling task:</vt:lpstr>
      <vt:lpstr>DATA PRE-PROCESSING </vt:lpstr>
      <vt:lpstr>Data aggregation</vt:lpstr>
      <vt:lpstr>Sensors Location</vt:lpstr>
      <vt:lpstr>Data imputation</vt:lpstr>
      <vt:lpstr>Data imputation</vt:lpstr>
      <vt:lpstr>Features Selection in the Traffic Dataset</vt:lpstr>
      <vt:lpstr>Other Features enginnering</vt:lpstr>
      <vt:lpstr>PowerPoint Presentation</vt:lpstr>
      <vt:lpstr>PowerPoint Presentation</vt:lpstr>
      <vt:lpstr>PowerPoint Presentation</vt:lpstr>
      <vt:lpstr>PowerPoint Presentation</vt:lpstr>
      <vt:lpstr>RESULTS</vt:lpstr>
      <vt:lpstr>But which model we should use ?</vt:lpstr>
      <vt:lpstr>PowerPoint Presentation</vt:lpstr>
      <vt:lpstr>PowerPoint Presentation</vt:lpstr>
      <vt:lpstr>Approaches to predict Air Quality Index</vt:lpstr>
      <vt:lpstr>“LA COMPLICATA”</vt:lpstr>
      <vt:lpstr>“LA DIRETTISSIMA”</vt:lpstr>
      <vt:lpstr>“LA SEMPLICE”</vt:lpstr>
      <vt:lpstr> “LA CLASSICA”</vt:lpstr>
      <vt:lpstr>Summing up…..</vt:lpstr>
      <vt:lpstr>Some important 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 Pollution in Milan with Machine Learning   Gabriele Pinto  MADAS – Collegio Carlo Alberto</dc:title>
  <dc:creator>Gabriele Pinto</dc:creator>
  <cp:lastModifiedBy>Gabriele Pinto</cp:lastModifiedBy>
  <cp:revision>12</cp:revision>
  <dcterms:created xsi:type="dcterms:W3CDTF">2019-05-08T18:17:12Z</dcterms:created>
  <dcterms:modified xsi:type="dcterms:W3CDTF">2019-05-14T11:13:37Z</dcterms:modified>
</cp:coreProperties>
</file>